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SM0/0xOFKck/S4xsJsOx6g==" hashData="lEBLFkrkIqxwWPfWHXKSK91+ac1OG8jz9BDIXJHRqepwBuFE+kDBdvxj5v170Y0egwCK0t+Cp3RjAWMu8s2LZ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98980C-9092-49E0-8AC5-E4208FB1C1C6}">
  <a:tblStyle styleId="{C798980C-9092-49E0-8AC5-E4208FB1C1C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7E8"/>
          </a:solidFill>
        </a:fill>
      </a:tcStyle>
    </a:wholeTbl>
    <a:band1H>
      <a:tcTxStyle/>
      <a:tcStyle>
        <a:tcBdr/>
        <a:fill>
          <a:solidFill>
            <a:srgbClr val="D4CBCE"/>
          </a:solidFill>
        </a:fill>
      </a:tcStyle>
    </a:band1H>
    <a:band2H>
      <a:tcTxStyle/>
      <a:tcStyle>
        <a:tcBdr/>
      </a:tcStyle>
    </a:band2H>
    <a:band1V>
      <a:tcTxStyle/>
      <a:tcStyle>
        <a:tcBdr/>
        <a:fill>
          <a:solidFill>
            <a:srgbClr val="D4CBCE"/>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 name="Google Shape;5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t="3"/>
          <a:stretch/>
        </p:blipFill>
        <p:spPr>
          <a:xfrm>
            <a:off x="0" y="0"/>
            <a:ext cx="9144000" cy="6858000"/>
          </a:xfrm>
          <a:prstGeom prst="rect">
            <a:avLst/>
          </a:prstGeom>
          <a:noFill/>
          <a:ln>
            <a:noFill/>
          </a:ln>
        </p:spPr>
      </p:pic>
      <p:pic>
        <p:nvPicPr>
          <p:cNvPr id="17" name="Google Shape;17;p2" descr="Graphical user interface, text, application  Description automatically generated"/>
          <p:cNvPicPr preferRelativeResize="0"/>
          <p:nvPr/>
        </p:nvPicPr>
        <p:blipFill rotWithShape="1">
          <a:blip r:embed="rId3">
            <a:alphaModFix/>
          </a:blip>
          <a:srcRect/>
          <a:stretch/>
        </p:blipFill>
        <p:spPr>
          <a:xfrm>
            <a:off x="228209" y="375489"/>
            <a:ext cx="4437431" cy="712800"/>
          </a:xfrm>
          <a:prstGeom prst="rect">
            <a:avLst/>
          </a:prstGeom>
          <a:noFill/>
          <a:ln>
            <a:noFill/>
          </a:ln>
        </p:spPr>
      </p:pic>
      <p:sp>
        <p:nvSpPr>
          <p:cNvPr id="18" name="Google Shape;18;p2"/>
          <p:cNvSpPr txBox="1">
            <a:spLocks noGrp="1"/>
          </p:cNvSpPr>
          <p:nvPr>
            <p:ph type="title"/>
          </p:nvPr>
        </p:nvSpPr>
        <p:spPr>
          <a:xfrm>
            <a:off x="900113" y="2420888"/>
            <a:ext cx="7772400" cy="981497"/>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4000"/>
              <a:buFont typeface="Calibri"/>
              <a:buNone/>
              <a:defRPr sz="4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900113" y="1125513"/>
            <a:ext cx="7772400" cy="1151359"/>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SzPts val="2400"/>
              <a:buNone/>
              <a:defRPr sz="2400">
                <a:solidFill>
                  <a:schemeClr val="accent4"/>
                </a:solidFill>
              </a:defRPr>
            </a:lvl1pPr>
            <a:lvl2pPr marL="914400" lvl="1" indent="-228600" algn="l">
              <a:spcBef>
                <a:spcPts val="400"/>
              </a:spcBef>
              <a:spcAft>
                <a:spcPts val="0"/>
              </a:spcAft>
              <a:buSzPts val="1800"/>
              <a:buNone/>
              <a:defRPr sz="1800">
                <a:solidFill>
                  <a:srgbClr val="888888"/>
                </a:solidFill>
              </a:defRPr>
            </a:lvl2pPr>
            <a:lvl3pPr marL="1371600" lvl="2" indent="-228600" algn="l">
              <a:spcBef>
                <a:spcPts val="400"/>
              </a:spcBef>
              <a:spcAft>
                <a:spcPts val="0"/>
              </a:spcAft>
              <a:buSzPts val="1600"/>
              <a:buNone/>
              <a:defRPr sz="1600">
                <a:solidFill>
                  <a:srgbClr val="888888"/>
                </a:solidFill>
              </a:defRPr>
            </a:lvl3pPr>
            <a:lvl4pPr marL="1828800" lvl="3" indent="-228600" algn="l">
              <a:spcBef>
                <a:spcPts val="400"/>
              </a:spcBef>
              <a:spcAft>
                <a:spcPts val="0"/>
              </a:spcAft>
              <a:buSzPts val="1400"/>
              <a:buNone/>
              <a:defRPr sz="1400">
                <a:solidFill>
                  <a:srgbClr val="888888"/>
                </a:solidFill>
              </a:defRPr>
            </a:lvl4pPr>
            <a:lvl5pPr marL="2286000" lvl="4" indent="-228600" algn="l">
              <a:spcBef>
                <a:spcPts val="40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t="6300" b="2751"/>
          <a:stretch/>
        </p:blipFill>
        <p:spPr>
          <a:xfrm>
            <a:off x="0" y="0"/>
            <a:ext cx="9144000" cy="6237312"/>
          </a:xfrm>
          <a:prstGeom prst="rect">
            <a:avLst/>
          </a:prstGeom>
          <a:noFill/>
          <a:ln>
            <a:noFill/>
          </a:ln>
        </p:spPr>
      </p:pic>
      <p:sp>
        <p:nvSpPr>
          <p:cNvPr id="22" name="Google Shape;22;p3"/>
          <p:cNvSpPr txBox="1">
            <a:spLocks noGrp="1"/>
          </p:cNvSpPr>
          <p:nvPr>
            <p:ph type="title"/>
          </p:nvPr>
        </p:nvSpPr>
        <p:spPr>
          <a:xfrm>
            <a:off x="900113" y="1700808"/>
            <a:ext cx="7772400" cy="1296145"/>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2"/>
              </a:buClr>
              <a:buSzPts val="4000"/>
              <a:buFont typeface="Calibri"/>
              <a:buNone/>
              <a:defRPr sz="4000" b="1" cap="none">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900113" y="1125513"/>
            <a:ext cx="7772400" cy="503287"/>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SzPts val="2400"/>
              <a:buNone/>
              <a:defRPr sz="2400">
                <a:solidFill>
                  <a:schemeClr val="accent1"/>
                </a:solidFill>
              </a:defRPr>
            </a:lvl1pPr>
            <a:lvl2pPr marL="914400" lvl="1" indent="-228600" algn="l">
              <a:spcBef>
                <a:spcPts val="400"/>
              </a:spcBef>
              <a:spcAft>
                <a:spcPts val="0"/>
              </a:spcAft>
              <a:buSzPts val="1800"/>
              <a:buNone/>
              <a:defRPr sz="1800">
                <a:solidFill>
                  <a:srgbClr val="888888"/>
                </a:solidFill>
              </a:defRPr>
            </a:lvl2pPr>
            <a:lvl3pPr marL="1371600" lvl="2" indent="-228600" algn="l">
              <a:spcBef>
                <a:spcPts val="400"/>
              </a:spcBef>
              <a:spcAft>
                <a:spcPts val="0"/>
              </a:spcAft>
              <a:buSzPts val="1600"/>
              <a:buNone/>
              <a:defRPr sz="1600">
                <a:solidFill>
                  <a:srgbClr val="888888"/>
                </a:solidFill>
              </a:defRPr>
            </a:lvl3pPr>
            <a:lvl4pPr marL="1828800" lvl="3" indent="-228600" algn="l">
              <a:spcBef>
                <a:spcPts val="400"/>
              </a:spcBef>
              <a:spcAft>
                <a:spcPts val="0"/>
              </a:spcAft>
              <a:buSzPts val="1400"/>
              <a:buNone/>
              <a:defRPr sz="1400">
                <a:solidFill>
                  <a:srgbClr val="888888"/>
                </a:solidFill>
              </a:defRPr>
            </a:lvl4pPr>
            <a:lvl5pPr marL="2286000" lvl="4" indent="-228600" algn="l">
              <a:spcBef>
                <a:spcPts val="40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24"/>
        <p:cNvGrpSpPr/>
        <p:nvPr/>
      </p:nvGrpSpPr>
      <p:grpSpPr>
        <a:xfrm>
          <a:off x="0" y="0"/>
          <a:ext cx="0" cy="0"/>
          <a:chOff x="0" y="0"/>
          <a:chExt cx="0" cy="0"/>
        </a:xfrm>
      </p:grpSpPr>
      <p:pic>
        <p:nvPicPr>
          <p:cNvPr id="25" name="Google Shape;25;p4" descr="Background pattern  Description automatically generated"/>
          <p:cNvPicPr preferRelativeResize="0"/>
          <p:nvPr/>
        </p:nvPicPr>
        <p:blipFill rotWithShape="1">
          <a:blip r:embed="rId2">
            <a:alphaModFix/>
          </a:blip>
          <a:srcRect l="41385" t="1573" r="-47" b="65226"/>
          <a:stretch/>
        </p:blipFill>
        <p:spPr>
          <a:xfrm>
            <a:off x="5210211" y="0"/>
            <a:ext cx="3933789" cy="1669759"/>
          </a:xfrm>
          <a:prstGeom prst="rect">
            <a:avLst/>
          </a:prstGeom>
          <a:noFill/>
          <a:ln>
            <a:noFill/>
          </a:ln>
        </p:spPr>
      </p:pic>
      <p:sp>
        <p:nvSpPr>
          <p:cNvPr id="26" name="Google Shape;26;p4"/>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563042" y="1260000"/>
            <a:ext cx="8064698" cy="4122217"/>
          </a:xfrm>
          <a:prstGeom prst="rect">
            <a:avLst/>
          </a:prstGeom>
          <a:noFill/>
          <a:ln>
            <a:noFill/>
          </a:ln>
        </p:spPr>
        <p:txBody>
          <a:bodyPr spcFirstLastPara="1" wrap="square" lIns="0" tIns="0" rIns="0" bIns="0" anchor="t" anchorCtr="0">
            <a:noAutofit/>
          </a:bodyPr>
          <a:lstStyle>
            <a:lvl1pPr marL="457200" lvl="0" indent="-342900" algn="l">
              <a:spcBef>
                <a:spcPts val="400"/>
              </a:spcBef>
              <a:spcAft>
                <a:spcPts val="0"/>
              </a:spcAft>
              <a:buClr>
                <a:schemeClr val="accent2"/>
              </a:buClr>
              <a:buSzPts val="1800"/>
              <a:buChar char="&gt;"/>
              <a:defRPr/>
            </a:lvl1pPr>
            <a:lvl2pPr marL="914400" lvl="1" indent="-342900" algn="l">
              <a:spcBef>
                <a:spcPts val="400"/>
              </a:spcBef>
              <a:spcAft>
                <a:spcPts val="0"/>
              </a:spcAft>
              <a:buClr>
                <a:schemeClr val="accent1"/>
              </a:buClr>
              <a:buSzPts val="1800"/>
              <a:buChar char="–"/>
              <a:defRPr/>
            </a:lvl2pPr>
            <a:lvl3pPr marL="1371600" lvl="2" indent="-342900" algn="l">
              <a:spcBef>
                <a:spcPts val="400"/>
              </a:spcBef>
              <a:spcAft>
                <a:spcPts val="0"/>
              </a:spcAft>
              <a:buClr>
                <a:schemeClr val="accent2"/>
              </a:buClr>
              <a:buSzPts val="1800"/>
              <a:buChar char="&gt;"/>
              <a:defRPr/>
            </a:lvl3pPr>
            <a:lvl4pPr marL="1828800" lvl="3" indent="-342900" algn="l">
              <a:spcBef>
                <a:spcPts val="400"/>
              </a:spcBef>
              <a:spcAft>
                <a:spcPts val="0"/>
              </a:spcAft>
              <a:buClr>
                <a:schemeClr val="accent2"/>
              </a:buClr>
              <a:buSzPts val="1800"/>
              <a:buChar char="&gt;"/>
              <a:defRPr/>
            </a:lvl4pPr>
            <a:lvl5pPr marL="2286000" lvl="4" indent="-342900" algn="l">
              <a:spcBef>
                <a:spcPts val="400"/>
              </a:spcBef>
              <a:spcAft>
                <a:spcPts val="0"/>
              </a:spcAft>
              <a:buClr>
                <a:schemeClr val="accent2"/>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6">
            <a:alphaModFix/>
          </a:blip>
          <a:srcRect/>
          <a:stretch/>
        </p:blipFill>
        <p:spPr>
          <a:xfrm>
            <a:off x="6133589" y="6380261"/>
            <a:ext cx="2542867" cy="311095"/>
          </a:xfrm>
          <a:prstGeom prst="rect">
            <a:avLst/>
          </a:prstGeom>
          <a:noFill/>
          <a:ln>
            <a:noFill/>
          </a:ln>
        </p:spPr>
      </p:pic>
      <p:sp>
        <p:nvSpPr>
          <p:cNvPr id="11" name="Google Shape;11;p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accent2"/>
              </a:buClr>
              <a:buSzPts val="3500"/>
              <a:buFont typeface="Calibri"/>
              <a:buNone/>
              <a:defRPr sz="3500" b="0"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342900" algn="l" rtl="0">
              <a:spcBef>
                <a:spcPts val="400"/>
              </a:spcBef>
              <a:spcAft>
                <a:spcPts val="0"/>
              </a:spcAft>
              <a:buClr>
                <a:schemeClr val="accent2"/>
              </a:buClr>
              <a:buSzPts val="1800"/>
              <a:buFont typeface="NTR"/>
              <a:buChar char="&gt;"/>
              <a:defRPr sz="1800" b="0" i="0" u="none" strike="noStrike" cap="none">
                <a:solidFill>
                  <a:srgbClr val="262C2C"/>
                </a:solidFill>
                <a:latin typeface="Calibri"/>
                <a:ea typeface="Calibri"/>
                <a:cs typeface="Calibri"/>
                <a:sym typeface="Calibri"/>
              </a:defRPr>
            </a:lvl1pPr>
            <a:lvl2pPr marL="914400" marR="0" lvl="1" indent="-342900" algn="l" rtl="0">
              <a:spcBef>
                <a:spcPts val="400"/>
              </a:spcBef>
              <a:spcAft>
                <a:spcPts val="0"/>
              </a:spcAft>
              <a:buClr>
                <a:schemeClr val="accent2"/>
              </a:buClr>
              <a:buSzPts val="1800"/>
              <a:buFont typeface="NTR"/>
              <a:buChar char="–"/>
              <a:defRPr sz="1800" b="0" i="0" u="none" strike="noStrike" cap="none">
                <a:solidFill>
                  <a:srgbClr val="262C2C"/>
                </a:solidFill>
                <a:latin typeface="Calibri"/>
                <a:ea typeface="Calibri"/>
                <a:cs typeface="Calibri"/>
                <a:sym typeface="Calibri"/>
              </a:defRPr>
            </a:lvl2pPr>
            <a:lvl3pPr marL="1371600" marR="0" lvl="2" indent="-342900" algn="l" rtl="0">
              <a:spcBef>
                <a:spcPts val="400"/>
              </a:spcBef>
              <a:spcAft>
                <a:spcPts val="0"/>
              </a:spcAft>
              <a:buClr>
                <a:schemeClr val="accent5"/>
              </a:buClr>
              <a:buSzPts val="1800"/>
              <a:buFont typeface="NTR"/>
              <a:buChar char="&gt;"/>
              <a:defRPr sz="1800" b="0" i="0" u="none" strike="noStrike" cap="none">
                <a:solidFill>
                  <a:srgbClr val="262C2C"/>
                </a:solidFill>
                <a:latin typeface="Calibri"/>
                <a:ea typeface="Calibri"/>
                <a:cs typeface="Calibri"/>
                <a:sym typeface="Calibri"/>
              </a:defRPr>
            </a:lvl3pPr>
            <a:lvl4pPr marL="1828800" marR="0" lvl="3" indent="-342900" algn="l" rtl="0">
              <a:spcBef>
                <a:spcPts val="400"/>
              </a:spcBef>
              <a:spcAft>
                <a:spcPts val="0"/>
              </a:spcAft>
              <a:buClr>
                <a:schemeClr val="accent5"/>
              </a:buClr>
              <a:buSzPts val="1800"/>
              <a:buFont typeface="NTR"/>
              <a:buChar char="&gt;"/>
              <a:defRPr sz="1800" b="0" i="0" u="none" strike="noStrike" cap="none">
                <a:solidFill>
                  <a:srgbClr val="262C2C"/>
                </a:solidFill>
                <a:latin typeface="Calibri"/>
                <a:ea typeface="Calibri"/>
                <a:cs typeface="Calibri"/>
                <a:sym typeface="Calibri"/>
              </a:defRPr>
            </a:lvl4pPr>
            <a:lvl5pPr marL="2286000" marR="0" lvl="4" indent="-342900" algn="l" rtl="0">
              <a:spcBef>
                <a:spcPts val="400"/>
              </a:spcBef>
              <a:spcAft>
                <a:spcPts val="0"/>
              </a:spcAft>
              <a:buClr>
                <a:schemeClr val="accent5"/>
              </a:buClr>
              <a:buSzPts val="1800"/>
              <a:buFont typeface="NTR"/>
              <a:buChar char="&gt;"/>
              <a:defRPr sz="1800" b="0" i="0" u="none" strike="noStrike" cap="none">
                <a:solidFill>
                  <a:srgbClr val="262C2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0" marR="0" lvl="1" indent="0" algn="ctr" rtl="0">
              <a:spcBef>
                <a:spcPts val="0"/>
              </a:spcBef>
              <a:buNone/>
              <a:defRPr sz="900" b="0" i="0" u="none" strike="noStrike" cap="none">
                <a:solidFill>
                  <a:srgbClr val="888888"/>
                </a:solidFill>
                <a:latin typeface="Calibri"/>
                <a:ea typeface="Calibri"/>
                <a:cs typeface="Calibri"/>
                <a:sym typeface="Calibri"/>
              </a:defRPr>
            </a:lvl2pPr>
            <a:lvl3pPr marL="0" marR="0" lvl="2" indent="0" algn="ctr" rtl="0">
              <a:spcBef>
                <a:spcPts val="0"/>
              </a:spcBef>
              <a:buNone/>
              <a:defRPr sz="900" b="0" i="0" u="none" strike="noStrike" cap="none">
                <a:solidFill>
                  <a:srgbClr val="888888"/>
                </a:solidFill>
                <a:latin typeface="Calibri"/>
                <a:ea typeface="Calibri"/>
                <a:cs typeface="Calibri"/>
                <a:sym typeface="Calibri"/>
              </a:defRPr>
            </a:lvl3pPr>
            <a:lvl4pPr marL="0" marR="0" lvl="3" indent="0" algn="ctr" rtl="0">
              <a:spcBef>
                <a:spcPts val="0"/>
              </a:spcBef>
              <a:buNone/>
              <a:defRPr sz="900" b="0" i="0" u="none" strike="noStrike" cap="none">
                <a:solidFill>
                  <a:srgbClr val="888888"/>
                </a:solidFill>
                <a:latin typeface="Calibri"/>
                <a:ea typeface="Calibri"/>
                <a:cs typeface="Calibri"/>
                <a:sym typeface="Calibri"/>
              </a:defRPr>
            </a:lvl4pPr>
            <a:lvl5pPr marL="0" marR="0" lvl="4" indent="0" algn="ctr" rtl="0">
              <a:spcBef>
                <a:spcPts val="0"/>
              </a:spcBef>
              <a:buNone/>
              <a:defRPr sz="900" b="0" i="0" u="none" strike="noStrike" cap="none">
                <a:solidFill>
                  <a:srgbClr val="888888"/>
                </a:solidFill>
                <a:latin typeface="Calibri"/>
                <a:ea typeface="Calibri"/>
                <a:cs typeface="Calibri"/>
                <a:sym typeface="Calibri"/>
              </a:defRPr>
            </a:lvl5pPr>
            <a:lvl6pPr marL="0" marR="0" lvl="5" indent="0" algn="ctr" rtl="0">
              <a:spcBef>
                <a:spcPts val="0"/>
              </a:spcBef>
              <a:buNone/>
              <a:defRPr sz="900" b="0" i="0" u="none" strike="noStrike" cap="none">
                <a:solidFill>
                  <a:srgbClr val="888888"/>
                </a:solidFill>
                <a:latin typeface="Calibri"/>
                <a:ea typeface="Calibri"/>
                <a:cs typeface="Calibri"/>
                <a:sym typeface="Calibri"/>
              </a:defRPr>
            </a:lvl6pPr>
            <a:lvl7pPr marL="0" marR="0" lvl="6" indent="0" algn="ctr" rtl="0">
              <a:spcBef>
                <a:spcPts val="0"/>
              </a:spcBef>
              <a:buNone/>
              <a:defRPr sz="900" b="0" i="0" u="none" strike="noStrike" cap="none">
                <a:solidFill>
                  <a:srgbClr val="888888"/>
                </a:solidFill>
                <a:latin typeface="Calibri"/>
                <a:ea typeface="Calibri"/>
                <a:cs typeface="Calibri"/>
                <a:sym typeface="Calibri"/>
              </a:defRPr>
            </a:lvl7pPr>
            <a:lvl8pPr marL="0" marR="0" lvl="7" indent="0" algn="ctr" rtl="0">
              <a:spcBef>
                <a:spcPts val="0"/>
              </a:spcBef>
              <a:buNone/>
              <a:defRPr sz="900" b="0" i="0" u="none" strike="noStrike" cap="none">
                <a:solidFill>
                  <a:srgbClr val="888888"/>
                </a:solidFill>
                <a:latin typeface="Calibri"/>
                <a:ea typeface="Calibri"/>
                <a:cs typeface="Calibri"/>
                <a:sym typeface="Calibri"/>
              </a:defRPr>
            </a:lvl8pPr>
            <a:lvl9pPr marL="0" marR="0" lvl="8" indent="0" algn="ctr" rtl="0">
              <a:spcBef>
                <a:spcPts val="0"/>
              </a:spcBef>
              <a:buNone/>
              <a:defRPr sz="9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pic>
        <p:nvPicPr>
          <p:cNvPr id="14" name="Google Shape;14;p1"/>
          <p:cNvPicPr preferRelativeResize="0"/>
          <p:nvPr/>
        </p:nvPicPr>
        <p:blipFill rotWithShape="1">
          <a:blip r:embed="rId7">
            <a:alphaModFix/>
          </a:blip>
          <a:srcRect/>
          <a:stretch/>
        </p:blipFill>
        <p:spPr>
          <a:xfrm>
            <a:off x="199973" y="6375444"/>
            <a:ext cx="2333365" cy="3792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hyperlink" Target="http://icst.info/nacap_qi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hyperlink" Target="http://icst.info/nacap_qi5/"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6.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hyperlink" Target="http://icst.info/nacap_qi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icst.info/nacap_qi1/" TargetMode="External"/><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icst.info/nacap_qi2/" TargetMode="External"/><Relationship Id="rId5" Type="http://schemas.openxmlformats.org/officeDocument/2006/relationships/image" Target="../media/image3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hyperlink" Target="http://icst.info/nacap_qi5/" TargetMode="External"/><Relationship Id="rId3" Type="http://schemas.openxmlformats.org/officeDocument/2006/relationships/image" Target="../media/image36.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icst.info/nacap_qi4/" TargetMode="External"/><Relationship Id="rId5" Type="http://schemas.openxmlformats.org/officeDocument/2006/relationships/image" Target="../media/image23.png"/><Relationship Id="rId4" Type="http://schemas.openxmlformats.org/officeDocument/2006/relationships/hyperlink" Target="http://icst.info/nacap_qi3/" TargetMode="Externa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hyperlink" Target="http://icst.info/nacap_qi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icst.info/nacap_qi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hyperlink" Target="http://icst.info/nacap_qi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icst.info/nacap_qi3/"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p:nvPr/>
        </p:nvSpPr>
        <p:spPr>
          <a:xfrm>
            <a:off x="878010" y="1570909"/>
            <a:ext cx="5422182" cy="769441"/>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GB" sz="2200" b="0" i="0" u="none" strike="noStrike" cap="none">
                <a:solidFill>
                  <a:schemeClr val="accent1"/>
                </a:solidFill>
                <a:latin typeface="Calibri"/>
                <a:ea typeface="Calibri"/>
                <a:cs typeface="Calibri"/>
                <a:sym typeface="Calibri"/>
              </a:rPr>
              <a:t>National Asthma and Chronic Obstructive Pulmonary Disease Audit Programme (NACAP)</a:t>
            </a:r>
            <a:endParaRPr/>
          </a:p>
        </p:txBody>
      </p:sp>
      <p:sp>
        <p:nvSpPr>
          <p:cNvPr id="36" name="Google Shape;36;p6"/>
          <p:cNvSpPr txBox="1"/>
          <p:nvPr/>
        </p:nvSpPr>
        <p:spPr>
          <a:xfrm>
            <a:off x="878010" y="2464071"/>
            <a:ext cx="7294390" cy="1311128"/>
          </a:xfrm>
          <a:prstGeom prst="rect">
            <a:avLst/>
          </a:prstGeom>
          <a:noFill/>
          <a:ln>
            <a:noFill/>
          </a:ln>
        </p:spPr>
        <p:txBody>
          <a:bodyPr spcFirstLastPara="1" wrap="square" lIns="0" tIns="45700" rIns="0" bIns="45700" anchor="t" anchorCtr="0">
            <a:spAutoFit/>
          </a:bodyPr>
          <a:lstStyle/>
          <a:p>
            <a:pPr marL="0" marR="0" lvl="0" indent="0" algn="l" rtl="0">
              <a:lnSpc>
                <a:spcPct val="90000"/>
              </a:lnSpc>
              <a:spcBef>
                <a:spcPts val="0"/>
              </a:spcBef>
              <a:spcAft>
                <a:spcPts val="0"/>
              </a:spcAft>
              <a:buNone/>
            </a:pPr>
            <a:r>
              <a:rPr lang="en-GB" sz="4400" b="1" dirty="0">
                <a:solidFill>
                  <a:schemeClr val="lt1"/>
                </a:solidFill>
                <a:latin typeface="Calibri"/>
                <a:ea typeface="Calibri"/>
                <a:cs typeface="Calibri"/>
                <a:sym typeface="Calibri"/>
              </a:rPr>
              <a:t>Wales primary care clinical audit 2021</a:t>
            </a:r>
            <a:endParaRPr dirty="0"/>
          </a:p>
        </p:txBody>
      </p:sp>
      <p:sp>
        <p:nvSpPr>
          <p:cNvPr id="37" name="Google Shape;37;p6"/>
          <p:cNvSpPr/>
          <p:nvPr/>
        </p:nvSpPr>
        <p:spPr>
          <a:xfrm>
            <a:off x="881687" y="3922762"/>
            <a:ext cx="6282601" cy="9473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200" b="1" dirty="0">
                <a:solidFill>
                  <a:srgbClr val="F8D5DA"/>
                </a:solidFill>
                <a:latin typeface="Calibri"/>
                <a:ea typeface="Calibri"/>
                <a:cs typeface="Calibri"/>
                <a:sym typeface="Calibri"/>
              </a:rPr>
              <a:t>Key findings and recommended improvement priorities</a:t>
            </a:r>
            <a:endParaRPr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p:nvPr/>
        </p:nvSpPr>
        <p:spPr>
          <a:xfrm>
            <a:off x="637820" y="4025890"/>
            <a:ext cx="7868360" cy="1868007"/>
          </a:xfrm>
          <a:prstGeom prst="rect">
            <a:avLst/>
          </a:prstGeom>
          <a:solidFill>
            <a:srgbClr val="FBE9EB"/>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15"/>
          <p:cNvSpPr txBox="1"/>
          <p:nvPr/>
        </p:nvSpPr>
        <p:spPr>
          <a:xfrm>
            <a:off x="884049" y="4442548"/>
            <a:ext cx="5992207" cy="1218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Refer people with an Medical Research Council (MRC) score 3–5 to </a:t>
            </a:r>
            <a:r>
              <a:rPr lang="en-GB" sz="1800" dirty="0">
                <a:solidFill>
                  <a:schemeClr val="accent2"/>
                </a:solidFill>
                <a:latin typeface="Calibri"/>
                <a:ea typeface="Calibri"/>
                <a:cs typeface="Calibri"/>
                <a:sym typeface="Calibri"/>
              </a:rPr>
              <a:t>pulmonary rehabilitation (PR)</a:t>
            </a:r>
            <a:r>
              <a:rPr lang="en-GB" sz="1800" dirty="0">
                <a:solidFill>
                  <a:srgbClr val="3F3F3F"/>
                </a:solidFill>
                <a:latin typeface="Calibri"/>
                <a:ea typeface="Calibri"/>
                <a:cs typeface="Calibri"/>
                <a:sym typeface="Calibri"/>
              </a:rPr>
              <a:t> and evidence this with the appropriate SNOMED code in their notes.</a:t>
            </a:r>
          </a:p>
          <a:p>
            <a:r>
              <a:rPr lang="en-GB" sz="1800" b="1" i="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National target for Wales: </a:t>
            </a:r>
            <a:r>
              <a:rPr lang="en-GB" sz="1800" b="1" i="1" u="sng" dirty="0">
                <a:solidFill>
                  <a:srgbClr val="E42169"/>
                </a:solidFill>
                <a:latin typeface="Calibri" panose="020F0502020204030204" pitchFamily="34" charset="0"/>
                <a:ea typeface="Calibri" panose="020F0502020204030204" pitchFamily="34" charset="0"/>
                <a:cs typeface="Times New Roman" panose="02020603050405020304" pitchFamily="18" charset="0"/>
              </a:rPr>
              <a:t>70</a:t>
            </a:r>
            <a:r>
              <a:rPr lang="en-GB" sz="1800" b="1" i="1" u="sng"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b="1" i="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 or more of people with COPD by April 2023.</a:t>
            </a:r>
            <a:endParaRPr lang="en-GB" sz="1400" i="1" dirty="0"/>
          </a:p>
          <a:p>
            <a:pPr marL="0" marR="0" lvl="0" indent="0" algn="l" rtl="0">
              <a:spcBef>
                <a:spcPts val="0"/>
              </a:spcBef>
              <a:spcAft>
                <a:spcPts val="0"/>
              </a:spcAft>
              <a:buNone/>
            </a:pPr>
            <a:endParaRPr lang="en-GB" sz="1800" dirty="0">
              <a:solidFill>
                <a:srgbClr val="3F3F3F"/>
              </a:solidFill>
              <a:latin typeface="Calibri"/>
              <a:ea typeface="Calibri"/>
              <a:cs typeface="Calibri"/>
              <a:sym typeface="Calibri"/>
            </a:endParaRPr>
          </a:p>
          <a:p>
            <a:pPr marL="0" marR="0" lvl="0" indent="0" algn="l" rtl="0">
              <a:spcBef>
                <a:spcPts val="0"/>
              </a:spcBef>
              <a:spcAft>
                <a:spcPts val="0"/>
              </a:spcAft>
              <a:buNone/>
            </a:pPr>
            <a:endParaRPr dirty="0"/>
          </a:p>
        </p:txBody>
      </p:sp>
      <p:sp>
        <p:nvSpPr>
          <p:cNvPr id="141" name="Google Shape;141;p15"/>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Providing high-value care</a:t>
            </a:r>
            <a:endParaRPr/>
          </a:p>
        </p:txBody>
      </p:sp>
      <p:sp>
        <p:nvSpPr>
          <p:cNvPr id="142" name="Google Shape;142;p15"/>
          <p:cNvSpPr txBox="1"/>
          <p:nvPr/>
        </p:nvSpPr>
        <p:spPr>
          <a:xfrm>
            <a:off x="2915816" y="1734576"/>
            <a:ext cx="5184576" cy="28496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400" b="1">
                <a:solidFill>
                  <a:schemeClr val="accent1"/>
                </a:solidFill>
                <a:latin typeface="Calibri"/>
                <a:ea typeface="Calibri"/>
                <a:cs typeface="Calibri"/>
                <a:sym typeface="Calibri"/>
              </a:rPr>
              <a:t>Referral to pulmonary rehabilitation (PR)</a:t>
            </a:r>
            <a:endParaRPr/>
          </a:p>
        </p:txBody>
      </p:sp>
      <p:sp>
        <p:nvSpPr>
          <p:cNvPr id="143" name="Google Shape;143;p15"/>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10</a:t>
            </a:fld>
            <a:endParaRPr/>
          </a:p>
        </p:txBody>
      </p:sp>
      <p:pic>
        <p:nvPicPr>
          <p:cNvPr id="144" name="Google Shape;144;p15" descr="Icon  Description automatically generated"/>
          <p:cNvPicPr preferRelativeResize="0"/>
          <p:nvPr/>
        </p:nvPicPr>
        <p:blipFill rotWithShape="1">
          <a:blip r:embed="rId3">
            <a:alphaModFix/>
          </a:blip>
          <a:srcRect/>
          <a:stretch/>
        </p:blipFill>
        <p:spPr>
          <a:xfrm>
            <a:off x="6661187" y="4043788"/>
            <a:ext cx="1844993" cy="1868007"/>
          </a:xfrm>
          <a:prstGeom prst="rect">
            <a:avLst/>
          </a:prstGeom>
          <a:noFill/>
          <a:ln>
            <a:noFill/>
          </a:ln>
        </p:spPr>
      </p:pic>
      <p:sp>
        <p:nvSpPr>
          <p:cNvPr id="145" name="Google Shape;145;p15"/>
          <p:cNvSpPr txBox="1"/>
          <p:nvPr/>
        </p:nvSpPr>
        <p:spPr>
          <a:xfrm>
            <a:off x="2915816" y="2511185"/>
            <a:ext cx="5184576" cy="93929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9,601 adults with COPD had an MRC score 3–5 in the past 3 years. </a:t>
            </a:r>
            <a:r>
              <a:rPr lang="en-GB" sz="1800" b="1" dirty="0">
                <a:solidFill>
                  <a:schemeClr val="accent2"/>
                </a:solidFill>
                <a:latin typeface="Calibri"/>
                <a:ea typeface="Calibri"/>
                <a:cs typeface="Calibri"/>
                <a:sym typeface="Calibri"/>
              </a:rPr>
              <a:t>5.6% </a:t>
            </a:r>
            <a:r>
              <a:rPr lang="en-GB" sz="1800" dirty="0">
                <a:solidFill>
                  <a:srgbClr val="3F3F3F"/>
                </a:solidFill>
                <a:latin typeface="Calibri"/>
                <a:ea typeface="Calibri"/>
                <a:cs typeface="Calibri"/>
                <a:sym typeface="Calibri"/>
              </a:rPr>
              <a:t>of these people were </a:t>
            </a:r>
            <a:r>
              <a:rPr lang="en-GB" sz="1800" b="1" dirty="0">
                <a:solidFill>
                  <a:schemeClr val="accent2"/>
                </a:solidFill>
                <a:latin typeface="Calibri"/>
                <a:ea typeface="Calibri"/>
                <a:cs typeface="Calibri"/>
                <a:sym typeface="Calibri"/>
              </a:rPr>
              <a:t>referred for PR</a:t>
            </a:r>
            <a:r>
              <a:rPr lang="en-GB" sz="1800" dirty="0">
                <a:solidFill>
                  <a:srgbClr val="3F3F3F"/>
                </a:solidFill>
                <a:latin typeface="Calibri"/>
                <a:ea typeface="Calibri"/>
                <a:cs typeface="Calibri"/>
                <a:sym typeface="Calibri"/>
              </a:rPr>
              <a:t>.</a:t>
            </a:r>
            <a:endParaRPr dirty="0"/>
          </a:p>
        </p:txBody>
      </p:sp>
      <p:sp>
        <p:nvSpPr>
          <p:cNvPr id="146" name="Google Shape;146;p15"/>
          <p:cNvSpPr/>
          <p:nvPr/>
        </p:nvSpPr>
        <p:spPr>
          <a:xfrm>
            <a:off x="3563888" y="3717032"/>
            <a:ext cx="2304256" cy="515389"/>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2000" b="1" dirty="0">
                <a:solidFill>
                  <a:schemeClr val="lt1"/>
                </a:solidFill>
                <a:latin typeface="Calibri"/>
                <a:ea typeface="Calibri"/>
                <a:cs typeface="Calibri"/>
                <a:sym typeface="Calibri"/>
              </a:rPr>
              <a:t>Improvement Priority 4</a:t>
            </a:r>
            <a:endParaRPr sz="1200" dirty="0"/>
          </a:p>
        </p:txBody>
      </p:sp>
      <p:pic>
        <p:nvPicPr>
          <p:cNvPr id="148" name="Google Shape;148;p15">
            <a:hlinkClick r:id="rId4"/>
          </p:cNvPr>
          <p:cNvPicPr preferRelativeResize="0"/>
          <p:nvPr/>
        </p:nvPicPr>
        <p:blipFill rotWithShape="1">
          <a:blip r:embed="rId5">
            <a:alphaModFix/>
          </a:blip>
          <a:srcRect/>
          <a:stretch/>
        </p:blipFill>
        <p:spPr>
          <a:xfrm>
            <a:off x="2987824" y="3683125"/>
            <a:ext cx="568206" cy="568206"/>
          </a:xfrm>
          <a:prstGeom prst="rect">
            <a:avLst/>
          </a:prstGeom>
          <a:noFill/>
          <a:ln>
            <a:noFill/>
          </a:ln>
        </p:spPr>
      </p:pic>
      <p:pic>
        <p:nvPicPr>
          <p:cNvPr id="12" name="Picture 11" descr="A picture containing text&#10;&#10;Description automatically generated">
            <a:extLst>
              <a:ext uri="{FF2B5EF4-FFF2-40B4-BE49-F238E27FC236}">
                <a16:creationId xmlns:a16="http://schemas.microsoft.com/office/drawing/2014/main" id="{660898B0-DBF6-45D1-9F3B-EDBA8EC1041F}"/>
              </a:ext>
            </a:extLst>
          </p:cNvPr>
          <p:cNvPicPr/>
          <p:nvPr/>
        </p:nvPicPr>
        <p:blipFill>
          <a:blip r:embed="rId6">
            <a:extLst>
              <a:ext uri="{28A0092B-C50C-407E-A947-70E740481C1C}">
                <a14:useLocalDpi xmlns:a14="http://schemas.microsoft.com/office/drawing/2010/main" val="0"/>
              </a:ext>
            </a:extLst>
          </a:blip>
          <a:srcRect t="755" b="755"/>
          <a:stretch>
            <a:fillRect/>
          </a:stretch>
        </p:blipFill>
        <p:spPr bwMode="auto">
          <a:xfrm>
            <a:off x="754787" y="1179061"/>
            <a:ext cx="1562100" cy="2692400"/>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p:nvPr/>
        </p:nvSpPr>
        <p:spPr>
          <a:xfrm>
            <a:off x="5918244" y="1595672"/>
            <a:ext cx="2686204" cy="4553129"/>
          </a:xfrm>
          <a:prstGeom prst="rect">
            <a:avLst/>
          </a:prstGeom>
          <a:solidFill>
            <a:srgbClr val="FBE9EB"/>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6"/>
          <p:cNvSpPr txBox="1"/>
          <p:nvPr/>
        </p:nvSpPr>
        <p:spPr>
          <a:xfrm>
            <a:off x="6067047" y="2156298"/>
            <a:ext cx="2470531" cy="22476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Provide people with asthma a </a:t>
            </a:r>
            <a:r>
              <a:rPr lang="en-GB" sz="1800" dirty="0">
                <a:solidFill>
                  <a:schemeClr val="accent2"/>
                </a:solidFill>
                <a:latin typeface="Calibri"/>
                <a:ea typeface="Calibri"/>
                <a:cs typeface="Calibri"/>
                <a:sym typeface="Calibri"/>
              </a:rPr>
              <a:t>personalised asthma action plan (PAAP) (written or electronic) </a:t>
            </a:r>
            <a:r>
              <a:rPr lang="en-GB" sz="1800" dirty="0">
                <a:solidFill>
                  <a:srgbClr val="3F3F3F"/>
                </a:solidFill>
                <a:latin typeface="Calibri"/>
                <a:ea typeface="Calibri"/>
                <a:cs typeface="Calibri"/>
                <a:sym typeface="Calibri"/>
              </a:rPr>
              <a:t>and evidence this with the appropriate SNOMED code in their notes.</a:t>
            </a:r>
          </a:p>
          <a:p>
            <a:r>
              <a:rPr lang="en-GB" sz="1600" b="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National target for Wales: </a:t>
            </a:r>
            <a:r>
              <a:rPr lang="en-GB" sz="1600" b="1" u="sng"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50%</a:t>
            </a:r>
            <a:r>
              <a:rPr lang="en-GB" sz="1600" b="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 or more of people with asthma by April 2023</a:t>
            </a:r>
            <a:endParaRPr lang="en-GB" sz="1600" dirty="0">
              <a:solidFill>
                <a:srgbClr val="15161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endParaRPr dirty="0"/>
          </a:p>
        </p:txBody>
      </p:sp>
      <p:sp>
        <p:nvSpPr>
          <p:cNvPr id="156" name="Google Shape;156;p16"/>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Providing high-value care</a:t>
            </a:r>
            <a:endParaRPr/>
          </a:p>
        </p:txBody>
      </p:sp>
      <p:sp>
        <p:nvSpPr>
          <p:cNvPr id="157" name="Google Shape;157;p16"/>
          <p:cNvSpPr txBox="1"/>
          <p:nvPr/>
        </p:nvSpPr>
        <p:spPr>
          <a:xfrm>
            <a:off x="563042" y="4005064"/>
            <a:ext cx="5089078" cy="28496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400" b="1">
                <a:solidFill>
                  <a:schemeClr val="accent1"/>
                </a:solidFill>
                <a:latin typeface="Calibri"/>
                <a:ea typeface="Calibri"/>
                <a:cs typeface="Calibri"/>
                <a:sym typeface="Calibri"/>
              </a:rPr>
              <a:t>Personalised asthma action plan (PAAP)</a:t>
            </a:r>
            <a:endParaRPr/>
          </a:p>
        </p:txBody>
      </p:sp>
      <p:sp>
        <p:nvSpPr>
          <p:cNvPr id="158" name="Google Shape;158;p16"/>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11</a:t>
            </a:fld>
            <a:endParaRPr/>
          </a:p>
        </p:txBody>
      </p:sp>
      <p:pic>
        <p:nvPicPr>
          <p:cNvPr id="159" name="Google Shape;159;p16" descr="Icon  Description automatically generated"/>
          <p:cNvPicPr preferRelativeResize="0"/>
          <p:nvPr/>
        </p:nvPicPr>
        <p:blipFill rotWithShape="1">
          <a:blip r:embed="rId3">
            <a:alphaModFix/>
          </a:blip>
          <a:srcRect/>
          <a:stretch/>
        </p:blipFill>
        <p:spPr>
          <a:xfrm>
            <a:off x="6667928" y="4729102"/>
            <a:ext cx="1537228" cy="1436202"/>
          </a:xfrm>
          <a:prstGeom prst="rect">
            <a:avLst/>
          </a:prstGeom>
          <a:noFill/>
          <a:ln>
            <a:noFill/>
          </a:ln>
        </p:spPr>
      </p:pic>
      <p:sp>
        <p:nvSpPr>
          <p:cNvPr id="160" name="Google Shape;160;p16"/>
          <p:cNvSpPr txBox="1"/>
          <p:nvPr/>
        </p:nvSpPr>
        <p:spPr>
          <a:xfrm>
            <a:off x="563042" y="4544173"/>
            <a:ext cx="4801046" cy="154912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PAAP in the past year:</a:t>
            </a:r>
            <a:endParaRPr dirty="0"/>
          </a:p>
          <a:p>
            <a:pPr marL="285750" marR="0" lvl="0" indent="-285750" algn="l" rtl="0">
              <a:spcBef>
                <a:spcPts val="0"/>
              </a:spcBef>
              <a:spcAft>
                <a:spcPts val="0"/>
              </a:spcAft>
              <a:buClr>
                <a:schemeClr val="accent2"/>
              </a:buClr>
              <a:buSzPts val="1800"/>
              <a:buFont typeface="Calibri"/>
              <a:buChar char="•"/>
            </a:pPr>
            <a:r>
              <a:rPr lang="en-GB" sz="1800" b="1" dirty="0">
                <a:solidFill>
                  <a:schemeClr val="accent2"/>
                </a:solidFill>
                <a:latin typeface="Calibri"/>
                <a:ea typeface="Calibri"/>
                <a:cs typeface="Calibri"/>
                <a:sym typeface="Calibri"/>
              </a:rPr>
              <a:t>25.0% </a:t>
            </a:r>
            <a:r>
              <a:rPr lang="en-GB" sz="1800" dirty="0">
                <a:solidFill>
                  <a:srgbClr val="3F3F3F"/>
                </a:solidFill>
                <a:latin typeface="Calibri"/>
                <a:ea typeface="Calibri"/>
                <a:cs typeface="Calibri"/>
                <a:sym typeface="Calibri"/>
              </a:rPr>
              <a:t>of adults with asthma </a:t>
            </a:r>
            <a:endParaRPr dirty="0"/>
          </a:p>
          <a:p>
            <a:pPr marL="285750" marR="0" lvl="0" indent="-285750" algn="l" rtl="0">
              <a:spcBef>
                <a:spcPts val="0"/>
              </a:spcBef>
              <a:spcAft>
                <a:spcPts val="0"/>
              </a:spcAft>
              <a:buClr>
                <a:schemeClr val="accent2"/>
              </a:buClr>
              <a:buSzPts val="1800"/>
              <a:buFont typeface="Calibri"/>
              <a:buChar char="•"/>
            </a:pPr>
            <a:r>
              <a:rPr lang="en-GB" sz="1800" b="1" dirty="0">
                <a:solidFill>
                  <a:schemeClr val="accent2"/>
                </a:solidFill>
                <a:latin typeface="Calibri"/>
                <a:ea typeface="Calibri"/>
                <a:cs typeface="Calibri"/>
                <a:sym typeface="Calibri"/>
              </a:rPr>
              <a:t>22.9% </a:t>
            </a:r>
            <a:r>
              <a:rPr lang="en-GB" sz="1800" dirty="0">
                <a:solidFill>
                  <a:srgbClr val="3F3F3F"/>
                </a:solidFill>
                <a:latin typeface="Calibri"/>
                <a:ea typeface="Calibri"/>
                <a:cs typeface="Calibri"/>
                <a:sym typeface="Calibri"/>
              </a:rPr>
              <a:t>of 6–18-year olds with asthma</a:t>
            </a:r>
            <a:endParaRPr dirty="0"/>
          </a:p>
        </p:txBody>
      </p:sp>
      <p:sp>
        <p:nvSpPr>
          <p:cNvPr id="161" name="Google Shape;161;p16"/>
          <p:cNvSpPr/>
          <p:nvPr/>
        </p:nvSpPr>
        <p:spPr>
          <a:xfrm>
            <a:off x="6516856" y="1315790"/>
            <a:ext cx="2020722" cy="515389"/>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2000" b="1" dirty="0">
                <a:solidFill>
                  <a:schemeClr val="lt1"/>
                </a:solidFill>
                <a:latin typeface="Calibri"/>
                <a:ea typeface="Calibri"/>
                <a:cs typeface="Calibri"/>
                <a:sym typeface="Calibri"/>
              </a:rPr>
              <a:t>Improvement Priority 5</a:t>
            </a:r>
            <a:endParaRPr sz="1200" dirty="0"/>
          </a:p>
        </p:txBody>
      </p:sp>
      <p:pic>
        <p:nvPicPr>
          <p:cNvPr id="167" name="Google Shape;167;p16">
            <a:hlinkClick r:id="rId4"/>
          </p:cNvPr>
          <p:cNvPicPr preferRelativeResize="0"/>
          <p:nvPr/>
        </p:nvPicPr>
        <p:blipFill rotWithShape="1">
          <a:blip r:embed="rId5">
            <a:alphaModFix/>
          </a:blip>
          <a:srcRect/>
          <a:stretch/>
        </p:blipFill>
        <p:spPr>
          <a:xfrm>
            <a:off x="5940152" y="1293392"/>
            <a:ext cx="576704" cy="576704"/>
          </a:xfrm>
          <a:prstGeom prst="rect">
            <a:avLst/>
          </a:prstGeom>
          <a:noFill/>
          <a:ln>
            <a:noFill/>
          </a:ln>
        </p:spPr>
      </p:pic>
      <p:pic>
        <p:nvPicPr>
          <p:cNvPr id="16" name="Picture 15">
            <a:extLst>
              <a:ext uri="{FF2B5EF4-FFF2-40B4-BE49-F238E27FC236}">
                <a16:creationId xmlns:a16="http://schemas.microsoft.com/office/drawing/2014/main" id="{052B4BCC-EF4F-48D7-98D5-EAD58951F727}"/>
              </a:ext>
            </a:extLst>
          </p:cNvPr>
          <p:cNvPicPr/>
          <p:nvPr/>
        </p:nvPicPr>
        <p:blipFill>
          <a:blip r:embed="rId6">
            <a:extLst>
              <a:ext uri="{28A0092B-C50C-407E-A947-70E740481C1C}">
                <a14:useLocalDpi xmlns:a14="http://schemas.microsoft.com/office/drawing/2010/main" val="0"/>
              </a:ext>
            </a:extLst>
          </a:blip>
          <a:srcRect l="2096" r="2096"/>
          <a:stretch>
            <a:fillRect/>
          </a:stretch>
        </p:blipFill>
        <p:spPr bwMode="auto">
          <a:xfrm>
            <a:off x="711694" y="1181137"/>
            <a:ext cx="1524000" cy="2692400"/>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1059EAD2-13DA-4CEB-B63A-A475F26F13EA}"/>
              </a:ext>
            </a:extLst>
          </p:cNvPr>
          <p:cNvPicPr/>
          <p:nvPr/>
        </p:nvPicPr>
        <p:blipFill rotWithShape="1">
          <a:blip r:embed="rId7">
            <a:extLst>
              <a:ext uri="{28A0092B-C50C-407E-A947-70E740481C1C}">
                <a14:useLocalDpi xmlns:a14="http://schemas.microsoft.com/office/drawing/2010/main" val="0"/>
              </a:ext>
            </a:extLst>
          </a:blip>
          <a:srcRect l="186" r="-88"/>
          <a:stretch/>
        </p:blipFill>
        <p:spPr bwMode="auto">
          <a:xfrm>
            <a:off x="2447428" y="1268978"/>
            <a:ext cx="1492885" cy="2524125"/>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7"/>
          <p:cNvSpPr/>
          <p:nvPr/>
        </p:nvSpPr>
        <p:spPr>
          <a:xfrm>
            <a:off x="6223833" y="3677322"/>
            <a:ext cx="1070847" cy="253862"/>
          </a:xfrm>
          <a:prstGeom prst="roundRect">
            <a:avLst>
              <a:gd name="adj" fmla="val 16667"/>
            </a:avLst>
          </a:prstGeom>
          <a:solidFill>
            <a:srgbClr val="F7CCD0"/>
          </a:solidFill>
          <a:ln w="25400" cap="flat" cmpd="sng">
            <a:solidFill>
              <a:srgbClr val="F7CCD0"/>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7"/>
          <p:cNvSpPr txBox="1"/>
          <p:nvPr/>
        </p:nvSpPr>
        <p:spPr>
          <a:xfrm>
            <a:off x="6547968" y="3708832"/>
            <a:ext cx="1260985"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400" b="1" dirty="0">
                <a:solidFill>
                  <a:schemeClr val="accent1"/>
                </a:solidFill>
                <a:latin typeface="Arial"/>
                <a:ea typeface="Arial"/>
                <a:cs typeface="Arial"/>
                <a:sym typeface="Arial"/>
              </a:rPr>
              <a:t>COPD</a:t>
            </a:r>
            <a:endParaRPr dirty="0"/>
          </a:p>
        </p:txBody>
      </p:sp>
      <p:sp>
        <p:nvSpPr>
          <p:cNvPr id="175" name="Google Shape;175;p17"/>
          <p:cNvSpPr/>
          <p:nvPr/>
        </p:nvSpPr>
        <p:spPr>
          <a:xfrm>
            <a:off x="6208324" y="981158"/>
            <a:ext cx="1083076" cy="284967"/>
          </a:xfrm>
          <a:prstGeom prst="roundRect">
            <a:avLst>
              <a:gd name="adj" fmla="val 16667"/>
            </a:avLst>
          </a:prstGeom>
          <a:solidFill>
            <a:srgbClr val="F7CCD0"/>
          </a:solidFill>
          <a:ln w="25400" cap="flat" cmpd="sng">
            <a:solidFill>
              <a:srgbClr val="F7CCD0"/>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7"/>
          <p:cNvSpPr txBox="1"/>
          <p:nvPr/>
        </p:nvSpPr>
        <p:spPr>
          <a:xfrm>
            <a:off x="6418083" y="1010305"/>
            <a:ext cx="1260985"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400" b="1" dirty="0">
                <a:solidFill>
                  <a:schemeClr val="accent1"/>
                </a:solidFill>
                <a:latin typeface="Arial"/>
                <a:ea typeface="Arial"/>
                <a:cs typeface="Arial"/>
                <a:sym typeface="Arial"/>
              </a:rPr>
              <a:t>Asthma</a:t>
            </a:r>
            <a:endParaRPr dirty="0"/>
          </a:p>
        </p:txBody>
      </p:sp>
      <p:sp>
        <p:nvSpPr>
          <p:cNvPr id="177" name="Google Shape;177;p17"/>
          <p:cNvSpPr/>
          <p:nvPr/>
        </p:nvSpPr>
        <p:spPr>
          <a:xfrm>
            <a:off x="563042" y="3708832"/>
            <a:ext cx="4680321" cy="2446799"/>
          </a:xfrm>
          <a:prstGeom prst="rect">
            <a:avLst/>
          </a:prstGeom>
          <a:solidFill>
            <a:srgbClr val="FBE9EB"/>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7"/>
          <p:cNvSpPr txBox="1"/>
          <p:nvPr/>
        </p:nvSpPr>
        <p:spPr>
          <a:xfrm>
            <a:off x="691057" y="3966812"/>
            <a:ext cx="3132448" cy="165618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Evidence </a:t>
            </a:r>
            <a:r>
              <a:rPr lang="en-GB" sz="1800" b="1" dirty="0">
                <a:solidFill>
                  <a:schemeClr val="accent2"/>
                </a:solidFill>
                <a:latin typeface="Calibri"/>
                <a:ea typeface="Calibri"/>
                <a:cs typeface="Calibri"/>
                <a:sym typeface="Calibri"/>
              </a:rPr>
              <a:t>inhaler technique check </a:t>
            </a:r>
            <a:r>
              <a:rPr lang="en-GB" sz="1800" dirty="0">
                <a:solidFill>
                  <a:srgbClr val="3F3F3F"/>
                </a:solidFill>
                <a:latin typeface="Calibri"/>
                <a:ea typeface="Calibri"/>
                <a:cs typeface="Calibri"/>
                <a:sym typeface="Calibri"/>
              </a:rPr>
              <a:t>in the last year for people with asthma and/or COPD with the appropriate SNOMED code in their notes.</a:t>
            </a:r>
          </a:p>
          <a:p>
            <a:r>
              <a:rPr lang="en-GB" sz="1800" b="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National target for Wales: 70% or more of people with asthma and/or COPD by April 2023</a:t>
            </a:r>
            <a:endParaRPr lang="en-GB" sz="1800" dirty="0">
              <a:solidFill>
                <a:srgbClr val="15161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endParaRPr dirty="0"/>
          </a:p>
        </p:txBody>
      </p:sp>
      <p:sp>
        <p:nvSpPr>
          <p:cNvPr id="179" name="Google Shape;179;p17"/>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Providing high-value care</a:t>
            </a:r>
            <a:endParaRPr/>
          </a:p>
        </p:txBody>
      </p:sp>
      <p:sp>
        <p:nvSpPr>
          <p:cNvPr id="180" name="Google Shape;180;p17"/>
          <p:cNvSpPr txBox="1"/>
          <p:nvPr/>
        </p:nvSpPr>
        <p:spPr>
          <a:xfrm>
            <a:off x="563042" y="1268760"/>
            <a:ext cx="5089078" cy="28496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400" b="1">
                <a:solidFill>
                  <a:schemeClr val="accent1"/>
                </a:solidFill>
                <a:latin typeface="Calibri"/>
                <a:ea typeface="Calibri"/>
                <a:cs typeface="Calibri"/>
                <a:sym typeface="Calibri"/>
              </a:rPr>
              <a:t>Inhaler technique check</a:t>
            </a:r>
            <a:endParaRPr sz="2400" b="1">
              <a:solidFill>
                <a:schemeClr val="accent1"/>
              </a:solidFill>
              <a:latin typeface="Calibri"/>
              <a:ea typeface="Calibri"/>
              <a:cs typeface="Calibri"/>
              <a:sym typeface="Calibri"/>
            </a:endParaRPr>
          </a:p>
        </p:txBody>
      </p:sp>
      <p:sp>
        <p:nvSpPr>
          <p:cNvPr id="181" name="Google Shape;181;p17"/>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12</a:t>
            </a:fld>
            <a:endParaRPr/>
          </a:p>
        </p:txBody>
      </p:sp>
      <p:pic>
        <p:nvPicPr>
          <p:cNvPr id="182" name="Google Shape;182;p17" descr="Icon  Description automatically generated"/>
          <p:cNvPicPr preferRelativeResize="0"/>
          <p:nvPr/>
        </p:nvPicPr>
        <p:blipFill rotWithShape="1">
          <a:blip r:embed="rId3">
            <a:alphaModFix/>
          </a:blip>
          <a:srcRect/>
          <a:stretch/>
        </p:blipFill>
        <p:spPr>
          <a:xfrm>
            <a:off x="3482993" y="4287624"/>
            <a:ext cx="1844993" cy="1868007"/>
          </a:xfrm>
          <a:prstGeom prst="rect">
            <a:avLst/>
          </a:prstGeom>
          <a:noFill/>
          <a:ln>
            <a:noFill/>
          </a:ln>
        </p:spPr>
      </p:pic>
      <p:sp>
        <p:nvSpPr>
          <p:cNvPr id="183" name="Google Shape;183;p17"/>
          <p:cNvSpPr txBox="1"/>
          <p:nvPr/>
        </p:nvSpPr>
        <p:spPr>
          <a:xfrm>
            <a:off x="563042" y="1807868"/>
            <a:ext cx="3864942" cy="176514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Prescribed an inhaler and had an inhaler technique check in the past year:</a:t>
            </a:r>
            <a:endParaRPr dirty="0"/>
          </a:p>
          <a:p>
            <a:pPr marL="285750" marR="0" lvl="0" indent="-285750" algn="l" rtl="0">
              <a:spcBef>
                <a:spcPts val="0"/>
              </a:spcBef>
              <a:spcAft>
                <a:spcPts val="0"/>
              </a:spcAft>
              <a:buClr>
                <a:schemeClr val="accent2"/>
              </a:buClr>
              <a:buSzPts val="1800"/>
              <a:buFont typeface="Calibri"/>
              <a:buChar char="•"/>
            </a:pPr>
            <a:r>
              <a:rPr lang="en-GB" sz="1800" b="1" dirty="0">
                <a:solidFill>
                  <a:schemeClr val="accent2"/>
                </a:solidFill>
                <a:latin typeface="Calibri"/>
                <a:ea typeface="Calibri"/>
                <a:cs typeface="Calibri"/>
                <a:sym typeface="Calibri"/>
              </a:rPr>
              <a:t>28.2% </a:t>
            </a:r>
            <a:r>
              <a:rPr lang="en-GB" sz="1800" dirty="0">
                <a:solidFill>
                  <a:srgbClr val="3F3F3F"/>
                </a:solidFill>
                <a:latin typeface="Calibri"/>
                <a:ea typeface="Calibri"/>
                <a:cs typeface="Calibri"/>
                <a:sym typeface="Calibri"/>
              </a:rPr>
              <a:t>of adults with COPD</a:t>
            </a:r>
            <a:endParaRPr dirty="0"/>
          </a:p>
          <a:p>
            <a:pPr marL="285750" marR="0" lvl="0" indent="-285750" algn="l" rtl="0">
              <a:spcBef>
                <a:spcPts val="0"/>
              </a:spcBef>
              <a:spcAft>
                <a:spcPts val="0"/>
              </a:spcAft>
              <a:buClr>
                <a:schemeClr val="accent2"/>
              </a:buClr>
              <a:buSzPts val="1800"/>
              <a:buFont typeface="Calibri"/>
              <a:buChar char="•"/>
            </a:pPr>
            <a:r>
              <a:rPr lang="en-GB" sz="1800" b="1" dirty="0">
                <a:solidFill>
                  <a:schemeClr val="accent2"/>
                </a:solidFill>
                <a:latin typeface="Calibri"/>
                <a:ea typeface="Calibri"/>
                <a:cs typeface="Calibri"/>
                <a:sym typeface="Calibri"/>
              </a:rPr>
              <a:t>25.1% </a:t>
            </a:r>
            <a:r>
              <a:rPr lang="en-GB" sz="1800" dirty="0">
                <a:solidFill>
                  <a:srgbClr val="3F3F3F"/>
                </a:solidFill>
                <a:latin typeface="Calibri"/>
                <a:ea typeface="Calibri"/>
                <a:cs typeface="Calibri"/>
                <a:sym typeface="Calibri"/>
              </a:rPr>
              <a:t>of adults with asthma</a:t>
            </a:r>
            <a:endParaRPr dirty="0"/>
          </a:p>
          <a:p>
            <a:pPr marL="285750" marR="0" lvl="0" indent="-285750" algn="l" rtl="0">
              <a:spcBef>
                <a:spcPts val="0"/>
              </a:spcBef>
              <a:spcAft>
                <a:spcPts val="0"/>
              </a:spcAft>
              <a:buClr>
                <a:schemeClr val="accent2"/>
              </a:buClr>
              <a:buSzPts val="1800"/>
              <a:buFont typeface="Calibri"/>
              <a:buChar char="•"/>
            </a:pPr>
            <a:r>
              <a:rPr lang="en-GB" sz="1800" b="1" dirty="0">
                <a:solidFill>
                  <a:schemeClr val="accent2"/>
                </a:solidFill>
                <a:latin typeface="Calibri"/>
                <a:ea typeface="Calibri"/>
                <a:cs typeface="Calibri"/>
                <a:sym typeface="Calibri"/>
              </a:rPr>
              <a:t>24.9% </a:t>
            </a:r>
            <a:r>
              <a:rPr lang="en-GB" sz="1800" dirty="0">
                <a:solidFill>
                  <a:srgbClr val="3F3F3F"/>
                </a:solidFill>
                <a:latin typeface="Calibri"/>
                <a:ea typeface="Calibri"/>
                <a:cs typeface="Calibri"/>
                <a:sym typeface="Calibri"/>
              </a:rPr>
              <a:t>of 6–18-year olds with asthma</a:t>
            </a:r>
            <a:endParaRPr dirty="0"/>
          </a:p>
        </p:txBody>
      </p:sp>
      <p:sp>
        <p:nvSpPr>
          <p:cNvPr id="184" name="Google Shape;184;p17"/>
          <p:cNvSpPr/>
          <p:nvPr/>
        </p:nvSpPr>
        <p:spPr>
          <a:xfrm>
            <a:off x="1979712" y="3403173"/>
            <a:ext cx="2304256" cy="515389"/>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2000" b="1" dirty="0">
                <a:solidFill>
                  <a:schemeClr val="lt1"/>
                </a:solidFill>
                <a:latin typeface="Calibri"/>
                <a:ea typeface="Calibri"/>
                <a:cs typeface="Calibri"/>
                <a:sym typeface="Calibri"/>
              </a:rPr>
              <a:t>Improvement Priority 6</a:t>
            </a:r>
            <a:endParaRPr sz="1200" dirty="0"/>
          </a:p>
        </p:txBody>
      </p:sp>
      <p:pic>
        <p:nvPicPr>
          <p:cNvPr id="188" name="Google Shape;188;p17">
            <a:hlinkClick r:id="rId4"/>
          </p:cNvPr>
          <p:cNvPicPr preferRelativeResize="0"/>
          <p:nvPr/>
        </p:nvPicPr>
        <p:blipFill rotWithShape="1">
          <a:blip r:embed="rId5">
            <a:alphaModFix/>
          </a:blip>
          <a:srcRect/>
          <a:stretch/>
        </p:blipFill>
        <p:spPr>
          <a:xfrm>
            <a:off x="1424295" y="3376491"/>
            <a:ext cx="555417" cy="555417"/>
          </a:xfrm>
          <a:prstGeom prst="rect">
            <a:avLst/>
          </a:prstGeom>
          <a:noFill/>
          <a:ln>
            <a:noFill/>
          </a:ln>
        </p:spPr>
      </p:pic>
      <p:pic>
        <p:nvPicPr>
          <p:cNvPr id="20" name="Picture 19">
            <a:extLst>
              <a:ext uri="{FF2B5EF4-FFF2-40B4-BE49-F238E27FC236}">
                <a16:creationId xmlns:a16="http://schemas.microsoft.com/office/drawing/2014/main" id="{4CABE39E-4B36-4601-94F1-3E3167E3C208}"/>
              </a:ext>
            </a:extLst>
          </p:cNvPr>
          <p:cNvPicPr/>
          <p:nvPr/>
        </p:nvPicPr>
        <p:blipFill>
          <a:blip r:embed="rId6">
            <a:extLst>
              <a:ext uri="{28A0092B-C50C-407E-A947-70E740481C1C}">
                <a14:useLocalDpi xmlns:a14="http://schemas.microsoft.com/office/drawing/2010/main" val="0"/>
              </a:ext>
            </a:extLst>
          </a:blip>
          <a:srcRect l="1461" r="1461"/>
          <a:stretch>
            <a:fillRect/>
          </a:stretch>
        </p:blipFill>
        <p:spPr bwMode="auto">
          <a:xfrm>
            <a:off x="5327986" y="1352790"/>
            <a:ext cx="1371600" cy="2164080"/>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B041C710-47C5-4325-96E5-D0E1DE74A22B}"/>
              </a:ext>
            </a:extLst>
          </p:cNvPr>
          <p:cNvPicPr/>
          <p:nvPr/>
        </p:nvPicPr>
        <p:blipFill>
          <a:blip r:embed="rId7">
            <a:extLst>
              <a:ext uri="{28A0092B-C50C-407E-A947-70E740481C1C}">
                <a14:useLocalDpi xmlns:a14="http://schemas.microsoft.com/office/drawing/2010/main" val="0"/>
              </a:ext>
            </a:extLst>
          </a:blip>
          <a:srcRect t="1226" b="1226"/>
          <a:stretch>
            <a:fillRect/>
          </a:stretch>
        </p:blipFill>
        <p:spPr bwMode="auto">
          <a:xfrm>
            <a:off x="6749862" y="1344217"/>
            <a:ext cx="1346200" cy="2181225"/>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7D9565D0-0F03-4900-B3AB-39BF76DD455B}"/>
              </a:ext>
            </a:extLst>
          </p:cNvPr>
          <p:cNvPicPr/>
          <p:nvPr/>
        </p:nvPicPr>
        <p:blipFill>
          <a:blip r:embed="rId8">
            <a:extLst>
              <a:ext uri="{28A0092B-C50C-407E-A947-70E740481C1C}">
                <a14:useLocalDpi xmlns:a14="http://schemas.microsoft.com/office/drawing/2010/main" val="0"/>
              </a:ext>
            </a:extLst>
          </a:blip>
          <a:srcRect l="926" r="926"/>
          <a:stretch>
            <a:fillRect/>
          </a:stretch>
        </p:blipFill>
        <p:spPr bwMode="auto">
          <a:xfrm>
            <a:off x="6104616" y="4000767"/>
            <a:ext cx="1411605" cy="2286000"/>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8"/>
          <p:cNvSpPr txBox="1">
            <a:spLocks noGrp="1"/>
          </p:cNvSpPr>
          <p:nvPr>
            <p:ph type="title"/>
          </p:nvPr>
        </p:nvSpPr>
        <p:spPr>
          <a:xfrm>
            <a:off x="827584" y="2451224"/>
            <a:ext cx="7488832" cy="194421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2"/>
              </a:buClr>
              <a:buSzPts val="4500"/>
              <a:buFont typeface="Calibri"/>
              <a:buNone/>
            </a:pPr>
            <a:r>
              <a:rPr lang="en-GB" sz="4500" dirty="0"/>
              <a:t>How to use the results for </a:t>
            </a:r>
            <a:br>
              <a:rPr lang="en-GB" sz="4500" dirty="0"/>
            </a:br>
            <a:r>
              <a:rPr lang="en-GB" sz="4500" dirty="0"/>
              <a:t>quality improvement (QI) </a:t>
            </a:r>
            <a:endParaRPr dirty="0"/>
          </a:p>
        </p:txBody>
      </p:sp>
      <p:pic>
        <p:nvPicPr>
          <p:cNvPr id="194" name="Google Shape;194;p18" descr="Icon  Description automatically generated"/>
          <p:cNvPicPr preferRelativeResize="0"/>
          <p:nvPr/>
        </p:nvPicPr>
        <p:blipFill rotWithShape="1">
          <a:blip r:embed="rId3">
            <a:alphaModFix/>
          </a:blip>
          <a:srcRect/>
          <a:stretch/>
        </p:blipFill>
        <p:spPr>
          <a:xfrm>
            <a:off x="683568" y="332656"/>
            <a:ext cx="2527300" cy="2336800"/>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9"/>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Getting started </a:t>
            </a:r>
            <a:endParaRPr/>
          </a:p>
        </p:txBody>
      </p:sp>
      <p:sp>
        <p:nvSpPr>
          <p:cNvPr id="200" name="Google Shape;200;p19"/>
          <p:cNvSpPr txBox="1">
            <a:spLocks noGrp="1"/>
          </p:cNvSpPr>
          <p:nvPr>
            <p:ph type="body" idx="1"/>
          </p:nvPr>
        </p:nvSpPr>
        <p:spPr>
          <a:xfrm>
            <a:off x="563042" y="1260000"/>
            <a:ext cx="5737150" cy="3537151"/>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accent2"/>
              </a:buClr>
              <a:buSzPts val="1800"/>
              <a:buChar char="&gt;"/>
            </a:pPr>
            <a:r>
              <a:rPr lang="en-GB" dirty="0">
                <a:solidFill>
                  <a:srgbClr val="3F3F3F"/>
                </a:solidFill>
              </a:rPr>
              <a:t>QR codes embedded within the clinical audit report and on these slides direct to six QI projects which link directly to the primary care audit improvement priorities.</a:t>
            </a:r>
            <a:endParaRPr dirty="0"/>
          </a:p>
          <a:p>
            <a:pPr marL="342900" lvl="0" indent="-342900" algn="l" rtl="0">
              <a:spcBef>
                <a:spcPts val="400"/>
              </a:spcBef>
              <a:spcAft>
                <a:spcPts val="0"/>
              </a:spcAft>
              <a:buClr>
                <a:schemeClr val="accent2"/>
              </a:buClr>
              <a:buSzPts val="1800"/>
              <a:buChar char="&gt;"/>
            </a:pPr>
            <a:r>
              <a:rPr lang="en-GB" dirty="0">
                <a:solidFill>
                  <a:srgbClr val="3F3F3F"/>
                </a:solidFill>
              </a:rPr>
              <a:t>If these are implemented, they will result in significant improvement to the care and quality of life of your patients. </a:t>
            </a:r>
            <a:endParaRPr dirty="0"/>
          </a:p>
          <a:p>
            <a:pPr marL="342900" lvl="0" indent="-342900" algn="l" rtl="0">
              <a:spcBef>
                <a:spcPts val="400"/>
              </a:spcBef>
              <a:spcAft>
                <a:spcPts val="0"/>
              </a:spcAft>
              <a:buClr>
                <a:schemeClr val="accent2"/>
              </a:buClr>
              <a:buSzPts val="1800"/>
              <a:buChar char="&gt;"/>
            </a:pPr>
            <a:r>
              <a:rPr lang="en-GB" dirty="0"/>
              <a:t>The pages include hosted video content about the audit data, the collective vision for improvement and how you can start to take small steps towards change. </a:t>
            </a:r>
            <a:endParaRPr dirty="0"/>
          </a:p>
          <a:p>
            <a:pPr marL="342900" lvl="0" indent="-342900" algn="l" rtl="0">
              <a:spcBef>
                <a:spcPts val="400"/>
              </a:spcBef>
              <a:spcAft>
                <a:spcPts val="0"/>
              </a:spcAft>
              <a:buClr>
                <a:schemeClr val="accent2"/>
              </a:buClr>
              <a:buSzPts val="1800"/>
              <a:buChar char="&gt;"/>
            </a:pPr>
            <a:r>
              <a:rPr lang="en-GB" dirty="0"/>
              <a:t>For clinicians in Wales and West Yorkshire there is additional access to detailed education and QI resources which will take you through each of the six projects, step by step. </a:t>
            </a:r>
            <a:endParaRPr dirty="0"/>
          </a:p>
        </p:txBody>
      </p:sp>
      <p:pic>
        <p:nvPicPr>
          <p:cNvPr id="201" name="Google Shape;201;p19"/>
          <p:cNvPicPr preferRelativeResize="0"/>
          <p:nvPr/>
        </p:nvPicPr>
        <p:blipFill rotWithShape="1">
          <a:blip r:embed="rId3">
            <a:alphaModFix/>
          </a:blip>
          <a:srcRect/>
          <a:stretch/>
        </p:blipFill>
        <p:spPr>
          <a:xfrm>
            <a:off x="6441594" y="1829310"/>
            <a:ext cx="2139364" cy="1966486"/>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0"/>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dirty="0"/>
              <a:t>Improvement projects</a:t>
            </a:r>
            <a:endParaRPr dirty="0"/>
          </a:p>
        </p:txBody>
      </p:sp>
      <p:grpSp>
        <p:nvGrpSpPr>
          <p:cNvPr id="207" name="Google Shape;207;p20"/>
          <p:cNvGrpSpPr/>
          <p:nvPr/>
        </p:nvGrpSpPr>
        <p:grpSpPr>
          <a:xfrm>
            <a:off x="539552" y="1268602"/>
            <a:ext cx="8064896" cy="1635645"/>
            <a:chOff x="539552" y="1268602"/>
            <a:chExt cx="8064896" cy="1635645"/>
          </a:xfrm>
        </p:grpSpPr>
        <p:sp>
          <p:nvSpPr>
            <p:cNvPr id="208" name="Google Shape;208;p20"/>
            <p:cNvSpPr/>
            <p:nvPr/>
          </p:nvSpPr>
          <p:spPr>
            <a:xfrm>
              <a:off x="778284" y="1538329"/>
              <a:ext cx="7826164" cy="1283795"/>
            </a:xfrm>
            <a:prstGeom prst="rect">
              <a:avLst/>
            </a:prstGeom>
            <a:solidFill>
              <a:schemeClr val="lt1"/>
            </a:solidFill>
            <a:ln w="25400" cap="flat" cmpd="sng">
              <a:solidFill>
                <a:srgbClr val="511533"/>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9" name="Google Shape;209;p20">
              <a:hlinkClick r:id="rId3"/>
            </p:cNvPr>
            <p:cNvPicPr preferRelativeResize="0"/>
            <p:nvPr/>
          </p:nvPicPr>
          <p:blipFill rotWithShape="1">
            <a:blip r:embed="rId4">
              <a:alphaModFix/>
            </a:blip>
            <a:srcRect/>
            <a:stretch/>
          </p:blipFill>
          <p:spPr>
            <a:xfrm>
              <a:off x="7798352" y="1816971"/>
              <a:ext cx="726509" cy="726509"/>
            </a:xfrm>
            <a:prstGeom prst="rect">
              <a:avLst/>
            </a:prstGeom>
            <a:noFill/>
            <a:ln>
              <a:noFill/>
            </a:ln>
          </p:spPr>
        </p:pic>
        <p:sp>
          <p:nvSpPr>
            <p:cNvPr id="210" name="Google Shape;210;p20"/>
            <p:cNvSpPr txBox="1"/>
            <p:nvPr/>
          </p:nvSpPr>
          <p:spPr>
            <a:xfrm>
              <a:off x="1631551" y="1685547"/>
              <a:ext cx="6042243" cy="1218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700" dirty="0">
                  <a:solidFill>
                    <a:srgbClr val="3F3F3F"/>
                  </a:solidFill>
                  <a:latin typeface="Calibri"/>
                  <a:ea typeface="Calibri"/>
                  <a:cs typeface="Calibri"/>
                  <a:sym typeface="Calibri"/>
                </a:rPr>
                <a:t>Record </a:t>
              </a:r>
              <a:r>
                <a:rPr lang="en-GB" sz="1700" b="1" dirty="0">
                  <a:solidFill>
                    <a:schemeClr val="accent2"/>
                  </a:solidFill>
                  <a:latin typeface="Calibri"/>
                  <a:ea typeface="Calibri"/>
                  <a:cs typeface="Calibri"/>
                  <a:sym typeface="Calibri"/>
                </a:rPr>
                <a:t>post-bronchodilator spirometry ratio &lt;0.7 </a:t>
              </a:r>
              <a:r>
                <a:rPr lang="en-GB" sz="1700" dirty="0">
                  <a:solidFill>
                    <a:srgbClr val="3F3F3F"/>
                  </a:solidFill>
                  <a:latin typeface="Calibri"/>
                  <a:ea typeface="Calibri"/>
                  <a:cs typeface="Calibri"/>
                  <a:sym typeface="Calibri"/>
                </a:rPr>
                <a:t>for people on the COPD register. Ensure they have an accurate record in their notes including a spirometry trace, correct ratio and appropriate SNOMED code.</a:t>
              </a:r>
              <a:endParaRPr dirty="0"/>
            </a:p>
          </p:txBody>
        </p:sp>
        <p:sp>
          <p:nvSpPr>
            <p:cNvPr id="211" name="Google Shape;211;p20"/>
            <p:cNvSpPr/>
            <p:nvPr/>
          </p:nvSpPr>
          <p:spPr>
            <a:xfrm>
              <a:off x="539552" y="1268602"/>
              <a:ext cx="520642" cy="530945"/>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1</a:t>
              </a:r>
              <a:endParaRPr/>
            </a:p>
          </p:txBody>
        </p:sp>
        <p:pic>
          <p:nvPicPr>
            <p:cNvPr id="212" name="Google Shape;212;p20" descr="Icon  Description automatically generated"/>
            <p:cNvPicPr preferRelativeResize="0"/>
            <p:nvPr/>
          </p:nvPicPr>
          <p:blipFill rotWithShape="1">
            <a:blip r:embed="rId5">
              <a:alphaModFix/>
            </a:blip>
            <a:srcRect/>
            <a:stretch/>
          </p:blipFill>
          <p:spPr>
            <a:xfrm>
              <a:off x="723537" y="1767287"/>
              <a:ext cx="945433" cy="949280"/>
            </a:xfrm>
            <a:prstGeom prst="rect">
              <a:avLst/>
            </a:prstGeom>
            <a:noFill/>
            <a:ln>
              <a:noFill/>
            </a:ln>
          </p:spPr>
        </p:pic>
      </p:grpSp>
      <p:sp>
        <p:nvSpPr>
          <p:cNvPr id="213" name="Google Shape;213;p20"/>
          <p:cNvSpPr/>
          <p:nvPr/>
        </p:nvSpPr>
        <p:spPr>
          <a:xfrm>
            <a:off x="802568" y="3202861"/>
            <a:ext cx="7776863" cy="3045539"/>
          </a:xfrm>
          <a:prstGeom prst="rect">
            <a:avLst/>
          </a:prstGeom>
          <a:solidFill>
            <a:schemeClr val="lt1"/>
          </a:solidFill>
          <a:ln w="25400" cap="flat" cmpd="sng">
            <a:solidFill>
              <a:srgbClr val="511533"/>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20"/>
          <p:cNvSpPr/>
          <p:nvPr/>
        </p:nvSpPr>
        <p:spPr>
          <a:xfrm>
            <a:off x="563836" y="2933134"/>
            <a:ext cx="520642" cy="530945"/>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2</a:t>
            </a:r>
            <a:endParaRPr/>
          </a:p>
        </p:txBody>
      </p:sp>
      <p:sp>
        <p:nvSpPr>
          <p:cNvPr id="215" name="Google Shape;215;p20"/>
          <p:cNvSpPr txBox="1"/>
          <p:nvPr/>
        </p:nvSpPr>
        <p:spPr>
          <a:xfrm>
            <a:off x="1668971" y="3284984"/>
            <a:ext cx="5992943" cy="188308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700" dirty="0">
                <a:solidFill>
                  <a:srgbClr val="3F3F3F"/>
                </a:solidFill>
                <a:latin typeface="Calibri"/>
                <a:ea typeface="Calibri"/>
                <a:cs typeface="Calibri"/>
                <a:sym typeface="Calibri"/>
              </a:rPr>
              <a:t>Evidence and code appropriately </a:t>
            </a:r>
            <a:r>
              <a:rPr lang="en-GB" sz="1700" b="1" dirty="0">
                <a:solidFill>
                  <a:schemeClr val="accent2"/>
                </a:solidFill>
                <a:latin typeface="Calibri"/>
                <a:ea typeface="Calibri"/>
                <a:cs typeface="Calibri"/>
                <a:sym typeface="Calibri"/>
              </a:rPr>
              <a:t>objective variability </a:t>
            </a:r>
            <a:r>
              <a:rPr lang="en-GB" sz="1700" dirty="0">
                <a:solidFill>
                  <a:srgbClr val="3F3F3F"/>
                </a:solidFill>
                <a:latin typeface="Calibri"/>
                <a:ea typeface="Calibri"/>
                <a:cs typeface="Calibri"/>
                <a:sym typeface="Calibri"/>
              </a:rPr>
              <a:t>for people diagnosed with asthma as demonstrated by at least one of the following:</a:t>
            </a:r>
            <a:endParaRPr dirty="0"/>
          </a:p>
          <a:p>
            <a:pPr marL="285750" marR="0" lvl="0" indent="-285750" algn="l" rtl="0">
              <a:spcBef>
                <a:spcPts val="0"/>
              </a:spcBef>
              <a:spcAft>
                <a:spcPts val="0"/>
              </a:spcAft>
              <a:buClr>
                <a:srgbClr val="3F3F3F"/>
              </a:buClr>
              <a:buSzPts val="1700"/>
              <a:buFont typeface="Calibri"/>
              <a:buChar char="&gt;"/>
            </a:pPr>
            <a:r>
              <a:rPr lang="en-GB" sz="1700" dirty="0" err="1">
                <a:solidFill>
                  <a:srgbClr val="3F3F3F"/>
                </a:solidFill>
                <a:latin typeface="Calibri"/>
                <a:ea typeface="Calibri"/>
                <a:cs typeface="Calibri"/>
                <a:sym typeface="Calibri"/>
              </a:rPr>
              <a:t>Spirometric</a:t>
            </a:r>
            <a:r>
              <a:rPr lang="en-GB" sz="1700" dirty="0">
                <a:solidFill>
                  <a:srgbClr val="3F3F3F"/>
                </a:solidFill>
                <a:latin typeface="Calibri"/>
                <a:ea typeface="Calibri"/>
                <a:cs typeface="Calibri"/>
                <a:sym typeface="Calibri"/>
              </a:rPr>
              <a:t> evidence of a significant FEV1 response to a short-acting beta-agonist (SABA) or after a trial of treatment with inhaled corticosteroids (ICS)</a:t>
            </a:r>
            <a:endParaRPr dirty="0"/>
          </a:p>
          <a:p>
            <a:pPr marL="285750" marR="0" lvl="0" indent="-285750" algn="l" rtl="0">
              <a:spcBef>
                <a:spcPts val="0"/>
              </a:spcBef>
              <a:spcAft>
                <a:spcPts val="0"/>
              </a:spcAft>
              <a:buClr>
                <a:srgbClr val="3F3F3F"/>
              </a:buClr>
              <a:buSzPts val="1700"/>
              <a:buFont typeface="Calibri"/>
              <a:buChar char="&gt;"/>
            </a:pPr>
            <a:r>
              <a:rPr lang="en-GB" sz="1700" dirty="0">
                <a:solidFill>
                  <a:srgbClr val="3F3F3F"/>
                </a:solidFill>
                <a:latin typeface="Calibri"/>
                <a:ea typeface="Calibri"/>
                <a:cs typeface="Calibri"/>
                <a:sym typeface="Calibri"/>
              </a:rPr>
              <a:t>Oral corticosteroids (OCS) or prescription for ICS using medication codes in conjunction with significant reversibility</a:t>
            </a:r>
            <a:endParaRPr dirty="0"/>
          </a:p>
          <a:p>
            <a:pPr marL="285750" marR="0" lvl="0" indent="-285750" algn="l" rtl="0">
              <a:spcBef>
                <a:spcPts val="0"/>
              </a:spcBef>
              <a:spcAft>
                <a:spcPts val="0"/>
              </a:spcAft>
              <a:buClr>
                <a:srgbClr val="3F3F3F"/>
              </a:buClr>
              <a:buSzPts val="1700"/>
              <a:buFont typeface="Calibri"/>
              <a:buChar char="&gt;"/>
            </a:pPr>
            <a:r>
              <a:rPr lang="en-GB" sz="1700" dirty="0">
                <a:solidFill>
                  <a:srgbClr val="3F3F3F"/>
                </a:solidFill>
                <a:latin typeface="Calibri"/>
                <a:ea typeface="Calibri"/>
                <a:cs typeface="Calibri"/>
                <a:sym typeface="Calibri"/>
              </a:rPr>
              <a:t>Evidence of significantly variable peak expiratory flow rate (PEFR)</a:t>
            </a:r>
            <a:endParaRPr dirty="0"/>
          </a:p>
          <a:p>
            <a:pPr marL="285750" marR="0" lvl="0" indent="-285750" algn="l" rtl="0">
              <a:spcBef>
                <a:spcPts val="0"/>
              </a:spcBef>
              <a:spcAft>
                <a:spcPts val="0"/>
              </a:spcAft>
              <a:buClr>
                <a:srgbClr val="3F3F3F"/>
              </a:buClr>
              <a:buSzPts val="1700"/>
              <a:buFont typeface="Calibri"/>
              <a:buChar char="&gt;"/>
            </a:pPr>
            <a:r>
              <a:rPr lang="en-GB" sz="1700" dirty="0">
                <a:solidFill>
                  <a:srgbClr val="3F3F3F"/>
                </a:solidFill>
                <a:latin typeface="Calibri"/>
                <a:ea typeface="Calibri"/>
                <a:cs typeface="Calibri"/>
                <a:sym typeface="Calibri"/>
              </a:rPr>
              <a:t>Positive fractional exhaled nitric oxide (</a:t>
            </a:r>
            <a:r>
              <a:rPr lang="en-GB" sz="1700" dirty="0" err="1">
                <a:solidFill>
                  <a:srgbClr val="3F3F3F"/>
                </a:solidFill>
                <a:latin typeface="Calibri"/>
                <a:ea typeface="Calibri"/>
                <a:cs typeface="Calibri"/>
                <a:sym typeface="Calibri"/>
              </a:rPr>
              <a:t>FeNO</a:t>
            </a:r>
            <a:r>
              <a:rPr lang="en-GB" sz="1700" dirty="0">
                <a:solidFill>
                  <a:srgbClr val="3F3F3F"/>
                </a:solidFill>
                <a:latin typeface="Calibri"/>
                <a:ea typeface="Calibri"/>
                <a:cs typeface="Calibri"/>
                <a:sym typeface="Calibri"/>
              </a:rPr>
              <a:t>) result.</a:t>
            </a:r>
            <a:endParaRPr dirty="0"/>
          </a:p>
          <a:p>
            <a:pPr marL="0" marR="0" lvl="0" indent="0" algn="l" rtl="0">
              <a:spcBef>
                <a:spcPts val="0"/>
              </a:spcBef>
              <a:spcAft>
                <a:spcPts val="0"/>
              </a:spcAft>
              <a:buNone/>
            </a:pPr>
            <a:endParaRPr sz="1500" dirty="0">
              <a:solidFill>
                <a:srgbClr val="3F3F3F"/>
              </a:solidFill>
              <a:latin typeface="Calibri"/>
              <a:ea typeface="Calibri"/>
              <a:cs typeface="Calibri"/>
              <a:sym typeface="Calibri"/>
            </a:endParaRPr>
          </a:p>
        </p:txBody>
      </p:sp>
      <p:pic>
        <p:nvPicPr>
          <p:cNvPr id="216" name="Google Shape;216;p20" descr="Icon  Description automatically generated"/>
          <p:cNvPicPr preferRelativeResize="0"/>
          <p:nvPr/>
        </p:nvPicPr>
        <p:blipFill rotWithShape="1">
          <a:blip r:embed="rId5">
            <a:alphaModFix/>
          </a:blip>
          <a:srcRect/>
          <a:stretch/>
        </p:blipFill>
        <p:spPr>
          <a:xfrm>
            <a:off x="729537" y="3456989"/>
            <a:ext cx="1010486" cy="919702"/>
          </a:xfrm>
          <a:prstGeom prst="rect">
            <a:avLst/>
          </a:prstGeom>
          <a:noFill/>
          <a:ln>
            <a:noFill/>
          </a:ln>
        </p:spPr>
      </p:pic>
      <p:pic>
        <p:nvPicPr>
          <p:cNvPr id="217" name="Google Shape;217;p20">
            <a:hlinkClick r:id="rId6"/>
          </p:cNvPr>
          <p:cNvPicPr preferRelativeResize="0"/>
          <p:nvPr/>
        </p:nvPicPr>
        <p:blipFill rotWithShape="1">
          <a:blip r:embed="rId7">
            <a:alphaModFix/>
          </a:blip>
          <a:srcRect/>
          <a:stretch/>
        </p:blipFill>
        <p:spPr>
          <a:xfrm>
            <a:off x="7798352" y="3483248"/>
            <a:ext cx="726509" cy="726508"/>
          </a:xfrm>
          <a:prstGeom prst="rect">
            <a:avLst/>
          </a:prstGeom>
          <a:noFill/>
          <a:ln>
            <a:noFill/>
          </a:ln>
        </p:spPr>
      </p:pic>
      <p:sp>
        <p:nvSpPr>
          <p:cNvPr id="2" name="TextBox 1">
            <a:extLst>
              <a:ext uri="{FF2B5EF4-FFF2-40B4-BE49-F238E27FC236}">
                <a16:creationId xmlns:a16="http://schemas.microsoft.com/office/drawing/2014/main" id="{66187F06-DBDC-4FD7-80AF-C36420098B1D}"/>
              </a:ext>
            </a:extLst>
          </p:cNvPr>
          <p:cNvSpPr txBox="1"/>
          <p:nvPr/>
        </p:nvSpPr>
        <p:spPr>
          <a:xfrm>
            <a:off x="948041" y="2104442"/>
            <a:ext cx="558952" cy="307777"/>
          </a:xfrm>
          <a:prstGeom prst="rect">
            <a:avLst/>
          </a:prstGeom>
          <a:noFill/>
        </p:spPr>
        <p:txBody>
          <a:bodyPr wrap="square" rtlCol="0">
            <a:spAutoFit/>
          </a:bodyPr>
          <a:lstStyle/>
          <a:p>
            <a:r>
              <a:rPr lang="en-GB" b="1" dirty="0">
                <a:solidFill>
                  <a:srgbClr val="E30053"/>
                </a:solidFill>
                <a:latin typeface="Calibri" panose="020F0502020204030204" pitchFamily="34" charset="0"/>
                <a:cs typeface="Calibri" panose="020F0502020204030204" pitchFamily="34" charset="0"/>
              </a:rPr>
              <a:t>40%</a:t>
            </a:r>
          </a:p>
        </p:txBody>
      </p:sp>
      <p:sp>
        <p:nvSpPr>
          <p:cNvPr id="15" name="TextBox 14">
            <a:extLst>
              <a:ext uri="{FF2B5EF4-FFF2-40B4-BE49-F238E27FC236}">
                <a16:creationId xmlns:a16="http://schemas.microsoft.com/office/drawing/2014/main" id="{62F63B66-2150-4396-B90B-DE27C7E24A01}"/>
              </a:ext>
            </a:extLst>
          </p:cNvPr>
          <p:cNvSpPr txBox="1"/>
          <p:nvPr/>
        </p:nvSpPr>
        <p:spPr>
          <a:xfrm>
            <a:off x="990653" y="3784066"/>
            <a:ext cx="558952" cy="307777"/>
          </a:xfrm>
          <a:prstGeom prst="rect">
            <a:avLst/>
          </a:prstGeom>
          <a:noFill/>
        </p:spPr>
        <p:txBody>
          <a:bodyPr wrap="square" rtlCol="0">
            <a:spAutoFit/>
          </a:bodyPr>
          <a:lstStyle/>
          <a:p>
            <a:r>
              <a:rPr lang="en-GB" b="1" dirty="0">
                <a:solidFill>
                  <a:srgbClr val="E30053"/>
                </a:solidFill>
                <a:latin typeface="Calibri" panose="020F0502020204030204" pitchFamily="34" charset="0"/>
                <a:cs typeface="Calibri" panose="020F0502020204030204" pitchFamily="34" charset="0"/>
              </a:rPr>
              <a:t>80%</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1"/>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QI projects</a:t>
            </a:r>
            <a:endParaRPr/>
          </a:p>
        </p:txBody>
      </p:sp>
      <p:grpSp>
        <p:nvGrpSpPr>
          <p:cNvPr id="223" name="Google Shape;223;p21"/>
          <p:cNvGrpSpPr/>
          <p:nvPr/>
        </p:nvGrpSpPr>
        <p:grpSpPr>
          <a:xfrm>
            <a:off x="539552" y="1268602"/>
            <a:ext cx="8064896" cy="1635645"/>
            <a:chOff x="539552" y="1268602"/>
            <a:chExt cx="8064896" cy="1635645"/>
          </a:xfrm>
        </p:grpSpPr>
        <p:sp>
          <p:nvSpPr>
            <p:cNvPr id="224" name="Google Shape;224;p21"/>
            <p:cNvSpPr/>
            <p:nvPr/>
          </p:nvSpPr>
          <p:spPr>
            <a:xfrm>
              <a:off x="778284" y="1538329"/>
              <a:ext cx="7826164" cy="1283795"/>
            </a:xfrm>
            <a:prstGeom prst="rect">
              <a:avLst/>
            </a:prstGeom>
            <a:solidFill>
              <a:schemeClr val="lt1"/>
            </a:solidFill>
            <a:ln w="25400" cap="flat" cmpd="sng">
              <a:solidFill>
                <a:srgbClr val="511533"/>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21"/>
            <p:cNvSpPr txBox="1"/>
            <p:nvPr/>
          </p:nvSpPr>
          <p:spPr>
            <a:xfrm>
              <a:off x="1631551" y="1685547"/>
              <a:ext cx="6042243" cy="1218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700" dirty="0">
                  <a:solidFill>
                    <a:srgbClr val="3F3F3F"/>
                  </a:solidFill>
                  <a:latin typeface="Calibri"/>
                  <a:ea typeface="Calibri"/>
                  <a:cs typeface="Calibri"/>
                  <a:sym typeface="Calibri"/>
                </a:rPr>
                <a:t>Ask parents about </a:t>
              </a:r>
              <a:r>
                <a:rPr lang="en-GB" sz="1700" b="1" dirty="0">
                  <a:solidFill>
                    <a:schemeClr val="accent2"/>
                  </a:solidFill>
                  <a:latin typeface="Calibri"/>
                  <a:ea typeface="Calibri"/>
                  <a:cs typeface="Calibri"/>
                  <a:sym typeface="Calibri"/>
                </a:rPr>
                <a:t>second-hand smoke exposure </a:t>
              </a:r>
              <a:r>
                <a:rPr lang="en-GB" sz="1700" dirty="0">
                  <a:solidFill>
                    <a:srgbClr val="3F3F3F"/>
                  </a:solidFill>
                  <a:latin typeface="Calibri"/>
                  <a:ea typeface="Calibri"/>
                  <a:cs typeface="Calibri"/>
                  <a:sym typeface="Calibri"/>
                </a:rPr>
                <a:t>and provide very brief advice (VBA) at their children's asthma review. Evidence with the appropriate SNOMED code in the child’s notes.</a:t>
              </a:r>
              <a:endParaRPr dirty="0"/>
            </a:p>
          </p:txBody>
        </p:sp>
        <p:sp>
          <p:nvSpPr>
            <p:cNvPr id="226" name="Google Shape;226;p21"/>
            <p:cNvSpPr/>
            <p:nvPr/>
          </p:nvSpPr>
          <p:spPr>
            <a:xfrm>
              <a:off x="539552" y="1268602"/>
              <a:ext cx="520642" cy="530945"/>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3</a:t>
              </a:r>
              <a:endParaRPr/>
            </a:p>
          </p:txBody>
        </p:sp>
        <p:pic>
          <p:nvPicPr>
            <p:cNvPr id="227" name="Google Shape;227;p21" descr="Icon  Description automatically generated"/>
            <p:cNvPicPr preferRelativeResize="0"/>
            <p:nvPr/>
          </p:nvPicPr>
          <p:blipFill rotWithShape="1">
            <a:blip r:embed="rId3">
              <a:alphaModFix/>
            </a:blip>
            <a:srcRect/>
            <a:stretch/>
          </p:blipFill>
          <p:spPr>
            <a:xfrm>
              <a:off x="723280" y="1773052"/>
              <a:ext cx="1043376" cy="952751"/>
            </a:xfrm>
            <a:prstGeom prst="rect">
              <a:avLst/>
            </a:prstGeom>
            <a:noFill/>
            <a:ln>
              <a:noFill/>
            </a:ln>
          </p:spPr>
        </p:pic>
      </p:grpSp>
      <p:sp>
        <p:nvSpPr>
          <p:cNvPr id="228" name="Google Shape;228;p21"/>
          <p:cNvSpPr/>
          <p:nvPr/>
        </p:nvSpPr>
        <p:spPr>
          <a:xfrm>
            <a:off x="802568" y="3202862"/>
            <a:ext cx="7776863" cy="1283794"/>
          </a:xfrm>
          <a:prstGeom prst="rect">
            <a:avLst/>
          </a:prstGeom>
          <a:solidFill>
            <a:schemeClr val="lt1"/>
          </a:solidFill>
          <a:ln w="25400" cap="flat" cmpd="sng">
            <a:solidFill>
              <a:srgbClr val="511533"/>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21"/>
          <p:cNvSpPr/>
          <p:nvPr/>
        </p:nvSpPr>
        <p:spPr>
          <a:xfrm>
            <a:off x="563836" y="2933134"/>
            <a:ext cx="520642" cy="530945"/>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4</a:t>
            </a:r>
            <a:endParaRPr/>
          </a:p>
        </p:txBody>
      </p:sp>
      <p:sp>
        <p:nvSpPr>
          <p:cNvPr id="230" name="Google Shape;230;p21"/>
          <p:cNvSpPr txBox="1"/>
          <p:nvPr/>
        </p:nvSpPr>
        <p:spPr>
          <a:xfrm>
            <a:off x="1668971" y="3356992"/>
            <a:ext cx="5992943" cy="10801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700" dirty="0">
                <a:solidFill>
                  <a:srgbClr val="3F3F3F"/>
                </a:solidFill>
                <a:latin typeface="Calibri"/>
                <a:ea typeface="Calibri"/>
                <a:cs typeface="Calibri"/>
                <a:sym typeface="Calibri"/>
              </a:rPr>
              <a:t>Refer people with an Medical Research Council (MRC) score 3–5 to </a:t>
            </a:r>
            <a:r>
              <a:rPr lang="en-GB" sz="1700" dirty="0">
                <a:solidFill>
                  <a:schemeClr val="accent2"/>
                </a:solidFill>
                <a:latin typeface="Calibri"/>
                <a:ea typeface="Calibri"/>
                <a:cs typeface="Calibri"/>
                <a:sym typeface="Calibri"/>
              </a:rPr>
              <a:t>pulmonary rehabilitation (PR)</a:t>
            </a:r>
            <a:r>
              <a:rPr lang="en-GB" sz="1700" dirty="0">
                <a:solidFill>
                  <a:srgbClr val="3F3F3F"/>
                </a:solidFill>
                <a:latin typeface="Calibri"/>
                <a:ea typeface="Calibri"/>
                <a:cs typeface="Calibri"/>
                <a:sym typeface="Calibri"/>
              </a:rPr>
              <a:t> and evidence this with the appropriate SNOMED code in their notes.</a:t>
            </a:r>
            <a:endParaRPr dirty="0"/>
          </a:p>
        </p:txBody>
      </p:sp>
      <p:pic>
        <p:nvPicPr>
          <p:cNvPr id="231" name="Google Shape;231;p21" descr="Icon  Description automatically generated"/>
          <p:cNvPicPr preferRelativeResize="0"/>
          <p:nvPr/>
        </p:nvPicPr>
        <p:blipFill rotWithShape="1">
          <a:blip r:embed="rId3">
            <a:alphaModFix/>
          </a:blip>
          <a:srcRect/>
          <a:stretch/>
        </p:blipFill>
        <p:spPr>
          <a:xfrm>
            <a:off x="748820" y="3458642"/>
            <a:ext cx="1017835" cy="931693"/>
          </a:xfrm>
          <a:prstGeom prst="rect">
            <a:avLst/>
          </a:prstGeom>
          <a:noFill/>
          <a:ln>
            <a:noFill/>
          </a:ln>
        </p:spPr>
      </p:pic>
      <p:pic>
        <p:nvPicPr>
          <p:cNvPr id="232" name="Google Shape;232;p21">
            <a:hlinkClick r:id="rId4"/>
          </p:cNvPr>
          <p:cNvPicPr preferRelativeResize="0"/>
          <p:nvPr/>
        </p:nvPicPr>
        <p:blipFill rotWithShape="1">
          <a:blip r:embed="rId5">
            <a:alphaModFix/>
          </a:blip>
          <a:srcRect/>
          <a:stretch/>
        </p:blipFill>
        <p:spPr>
          <a:xfrm>
            <a:off x="7798353" y="1830668"/>
            <a:ext cx="726508" cy="726508"/>
          </a:xfrm>
          <a:prstGeom prst="rect">
            <a:avLst/>
          </a:prstGeom>
          <a:noFill/>
          <a:ln>
            <a:noFill/>
          </a:ln>
        </p:spPr>
      </p:pic>
      <p:pic>
        <p:nvPicPr>
          <p:cNvPr id="233" name="Google Shape;233;p21">
            <a:hlinkClick r:id="rId6"/>
          </p:cNvPr>
          <p:cNvPicPr preferRelativeResize="0"/>
          <p:nvPr/>
        </p:nvPicPr>
        <p:blipFill rotWithShape="1">
          <a:blip r:embed="rId7">
            <a:alphaModFix/>
          </a:blip>
          <a:srcRect/>
          <a:stretch/>
        </p:blipFill>
        <p:spPr>
          <a:xfrm>
            <a:off x="7798353" y="3458642"/>
            <a:ext cx="726508" cy="726508"/>
          </a:xfrm>
          <a:prstGeom prst="rect">
            <a:avLst/>
          </a:prstGeom>
          <a:noFill/>
          <a:ln>
            <a:noFill/>
          </a:ln>
        </p:spPr>
      </p:pic>
      <p:grpSp>
        <p:nvGrpSpPr>
          <p:cNvPr id="234" name="Google Shape;234;p21"/>
          <p:cNvGrpSpPr/>
          <p:nvPr/>
        </p:nvGrpSpPr>
        <p:grpSpPr>
          <a:xfrm>
            <a:off x="563042" y="4597666"/>
            <a:ext cx="8064896" cy="1553522"/>
            <a:chOff x="539552" y="1268602"/>
            <a:chExt cx="8064896" cy="1553522"/>
          </a:xfrm>
        </p:grpSpPr>
        <p:sp>
          <p:nvSpPr>
            <p:cNvPr id="235" name="Google Shape;235;p21"/>
            <p:cNvSpPr/>
            <p:nvPr/>
          </p:nvSpPr>
          <p:spPr>
            <a:xfrm>
              <a:off x="778284" y="1538329"/>
              <a:ext cx="7826164" cy="1283795"/>
            </a:xfrm>
            <a:prstGeom prst="rect">
              <a:avLst/>
            </a:prstGeom>
            <a:solidFill>
              <a:schemeClr val="lt1"/>
            </a:solidFill>
            <a:ln w="25400" cap="flat" cmpd="sng">
              <a:solidFill>
                <a:srgbClr val="511533"/>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21"/>
            <p:cNvSpPr txBox="1"/>
            <p:nvPr/>
          </p:nvSpPr>
          <p:spPr>
            <a:xfrm>
              <a:off x="1631551" y="1757555"/>
              <a:ext cx="6042243" cy="10066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700" dirty="0">
                  <a:solidFill>
                    <a:srgbClr val="3F3F3F"/>
                  </a:solidFill>
                  <a:latin typeface="Calibri"/>
                  <a:ea typeface="Calibri"/>
                  <a:cs typeface="Calibri"/>
                  <a:sym typeface="Calibri"/>
                </a:rPr>
                <a:t>Provide people with asthma a </a:t>
              </a:r>
              <a:r>
                <a:rPr lang="en-GB" sz="1700" dirty="0">
                  <a:solidFill>
                    <a:schemeClr val="accent2"/>
                  </a:solidFill>
                  <a:latin typeface="Calibri"/>
                  <a:ea typeface="Calibri"/>
                  <a:cs typeface="Calibri"/>
                  <a:sym typeface="Calibri"/>
                </a:rPr>
                <a:t>personalised asthma action plan (PAAP) (written or electronic) </a:t>
              </a:r>
              <a:r>
                <a:rPr lang="en-GB" sz="1700" dirty="0">
                  <a:solidFill>
                    <a:srgbClr val="3F3F3F"/>
                  </a:solidFill>
                  <a:latin typeface="Calibri"/>
                  <a:ea typeface="Calibri"/>
                  <a:cs typeface="Calibri"/>
                  <a:sym typeface="Calibri"/>
                </a:rPr>
                <a:t>and evidence this with the appropriate SNOMED code in their notes.</a:t>
              </a:r>
              <a:endParaRPr dirty="0"/>
            </a:p>
          </p:txBody>
        </p:sp>
        <p:sp>
          <p:nvSpPr>
            <p:cNvPr id="237" name="Google Shape;237;p21"/>
            <p:cNvSpPr/>
            <p:nvPr/>
          </p:nvSpPr>
          <p:spPr>
            <a:xfrm>
              <a:off x="539552" y="1268602"/>
              <a:ext cx="520642" cy="530945"/>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5</a:t>
              </a:r>
              <a:endParaRPr/>
            </a:p>
          </p:txBody>
        </p:sp>
        <p:pic>
          <p:nvPicPr>
            <p:cNvPr id="238" name="Google Shape;238;p21" descr="Icon  Description automatically generated"/>
            <p:cNvPicPr preferRelativeResize="0"/>
            <p:nvPr/>
          </p:nvPicPr>
          <p:blipFill rotWithShape="1">
            <a:blip r:embed="rId3">
              <a:alphaModFix/>
            </a:blip>
            <a:srcRect/>
            <a:stretch/>
          </p:blipFill>
          <p:spPr>
            <a:xfrm>
              <a:off x="723279" y="1773052"/>
              <a:ext cx="1019885" cy="908067"/>
            </a:xfrm>
            <a:prstGeom prst="rect">
              <a:avLst/>
            </a:prstGeom>
            <a:noFill/>
            <a:ln>
              <a:noFill/>
            </a:ln>
          </p:spPr>
        </p:pic>
      </p:grpSp>
      <p:pic>
        <p:nvPicPr>
          <p:cNvPr id="239" name="Google Shape;239;p21">
            <a:hlinkClick r:id="rId8"/>
          </p:cNvPr>
          <p:cNvPicPr preferRelativeResize="0"/>
          <p:nvPr/>
        </p:nvPicPr>
        <p:blipFill rotWithShape="1">
          <a:blip r:embed="rId9">
            <a:alphaModFix/>
          </a:blip>
          <a:srcRect/>
          <a:stretch/>
        </p:blipFill>
        <p:spPr>
          <a:xfrm>
            <a:off x="7819441" y="5159732"/>
            <a:ext cx="726508" cy="726508"/>
          </a:xfrm>
          <a:prstGeom prst="rect">
            <a:avLst/>
          </a:prstGeom>
          <a:noFill/>
          <a:ln>
            <a:noFill/>
          </a:ln>
        </p:spPr>
      </p:pic>
      <p:sp>
        <p:nvSpPr>
          <p:cNvPr id="20" name="TextBox 19">
            <a:extLst>
              <a:ext uri="{FF2B5EF4-FFF2-40B4-BE49-F238E27FC236}">
                <a16:creationId xmlns:a16="http://schemas.microsoft.com/office/drawing/2014/main" id="{7E613EA0-678B-4CCB-BD3D-DA988BCCCE95}"/>
              </a:ext>
            </a:extLst>
          </p:cNvPr>
          <p:cNvSpPr txBox="1"/>
          <p:nvPr/>
        </p:nvSpPr>
        <p:spPr>
          <a:xfrm>
            <a:off x="1007973" y="2133291"/>
            <a:ext cx="507897" cy="307777"/>
          </a:xfrm>
          <a:prstGeom prst="rect">
            <a:avLst/>
          </a:prstGeom>
          <a:noFill/>
        </p:spPr>
        <p:txBody>
          <a:bodyPr wrap="square" rtlCol="0">
            <a:spAutoFit/>
          </a:bodyPr>
          <a:lstStyle/>
          <a:p>
            <a:r>
              <a:rPr lang="en-GB" b="1" dirty="0">
                <a:solidFill>
                  <a:srgbClr val="E30053"/>
                </a:solidFill>
                <a:latin typeface="Calibri" panose="020F0502020204030204" pitchFamily="34" charset="0"/>
                <a:cs typeface="Calibri" panose="020F0502020204030204" pitchFamily="34" charset="0"/>
              </a:rPr>
              <a:t>20%</a:t>
            </a:r>
          </a:p>
        </p:txBody>
      </p:sp>
      <p:sp>
        <p:nvSpPr>
          <p:cNvPr id="21" name="TextBox 20">
            <a:extLst>
              <a:ext uri="{FF2B5EF4-FFF2-40B4-BE49-F238E27FC236}">
                <a16:creationId xmlns:a16="http://schemas.microsoft.com/office/drawing/2014/main" id="{FB46E80F-F85D-44D4-A53A-8E25F1F7905A}"/>
              </a:ext>
            </a:extLst>
          </p:cNvPr>
          <p:cNvSpPr txBox="1"/>
          <p:nvPr/>
        </p:nvSpPr>
        <p:spPr>
          <a:xfrm>
            <a:off x="1026361" y="3801822"/>
            <a:ext cx="558952" cy="307777"/>
          </a:xfrm>
          <a:prstGeom prst="rect">
            <a:avLst/>
          </a:prstGeom>
          <a:noFill/>
        </p:spPr>
        <p:txBody>
          <a:bodyPr wrap="square" rtlCol="0">
            <a:spAutoFit/>
          </a:bodyPr>
          <a:lstStyle/>
          <a:p>
            <a:r>
              <a:rPr lang="en-GB" b="1" dirty="0">
                <a:solidFill>
                  <a:srgbClr val="E30053"/>
                </a:solidFill>
                <a:latin typeface="Calibri" panose="020F0502020204030204" pitchFamily="34" charset="0"/>
                <a:cs typeface="Calibri" panose="020F0502020204030204" pitchFamily="34" charset="0"/>
              </a:rPr>
              <a:t>70%</a:t>
            </a:r>
          </a:p>
        </p:txBody>
      </p:sp>
      <p:sp>
        <p:nvSpPr>
          <p:cNvPr id="22" name="TextBox 21">
            <a:extLst>
              <a:ext uri="{FF2B5EF4-FFF2-40B4-BE49-F238E27FC236}">
                <a16:creationId xmlns:a16="http://schemas.microsoft.com/office/drawing/2014/main" id="{8B3EAED4-B1BB-4F59-96AD-F8FB09EFFCC7}"/>
              </a:ext>
            </a:extLst>
          </p:cNvPr>
          <p:cNvSpPr txBox="1"/>
          <p:nvPr/>
        </p:nvSpPr>
        <p:spPr>
          <a:xfrm>
            <a:off x="1026361" y="5435509"/>
            <a:ext cx="558952" cy="307777"/>
          </a:xfrm>
          <a:prstGeom prst="rect">
            <a:avLst/>
          </a:prstGeom>
          <a:noFill/>
        </p:spPr>
        <p:txBody>
          <a:bodyPr wrap="square" rtlCol="0">
            <a:spAutoFit/>
          </a:bodyPr>
          <a:lstStyle/>
          <a:p>
            <a:r>
              <a:rPr lang="en-GB" b="1" dirty="0">
                <a:solidFill>
                  <a:srgbClr val="E30053"/>
                </a:solidFill>
                <a:latin typeface="Calibri" panose="020F0502020204030204" pitchFamily="34" charset="0"/>
                <a:cs typeface="Calibri" panose="020F0502020204030204" pitchFamily="34" charset="0"/>
              </a:rPr>
              <a:t>50%</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QI projects</a:t>
            </a:r>
            <a:endParaRPr/>
          </a:p>
        </p:txBody>
      </p:sp>
      <p:grpSp>
        <p:nvGrpSpPr>
          <p:cNvPr id="245" name="Google Shape;245;p22"/>
          <p:cNvGrpSpPr/>
          <p:nvPr/>
        </p:nvGrpSpPr>
        <p:grpSpPr>
          <a:xfrm>
            <a:off x="539552" y="1268602"/>
            <a:ext cx="8064896" cy="1747558"/>
            <a:chOff x="539552" y="1268602"/>
            <a:chExt cx="8064896" cy="1747558"/>
          </a:xfrm>
        </p:grpSpPr>
        <p:sp>
          <p:nvSpPr>
            <p:cNvPr id="246" name="Google Shape;246;p22"/>
            <p:cNvSpPr/>
            <p:nvPr/>
          </p:nvSpPr>
          <p:spPr>
            <a:xfrm>
              <a:off x="778284" y="1538329"/>
              <a:ext cx="7826164" cy="1283795"/>
            </a:xfrm>
            <a:prstGeom prst="rect">
              <a:avLst/>
            </a:prstGeom>
            <a:solidFill>
              <a:schemeClr val="lt1"/>
            </a:solidFill>
            <a:ln w="25400" cap="flat" cmpd="sng">
              <a:solidFill>
                <a:srgbClr val="511533"/>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22"/>
            <p:cNvSpPr txBox="1"/>
            <p:nvPr/>
          </p:nvSpPr>
          <p:spPr>
            <a:xfrm>
              <a:off x="1643430" y="1797460"/>
              <a:ext cx="6042243" cy="1218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700" dirty="0">
                  <a:solidFill>
                    <a:srgbClr val="3F3F3F"/>
                  </a:solidFill>
                  <a:latin typeface="Calibri"/>
                  <a:ea typeface="Calibri"/>
                  <a:cs typeface="Calibri"/>
                  <a:sym typeface="Calibri"/>
                </a:rPr>
                <a:t>Evidence </a:t>
              </a:r>
              <a:r>
                <a:rPr lang="en-GB" sz="1700" b="1" dirty="0">
                  <a:solidFill>
                    <a:schemeClr val="accent2"/>
                  </a:solidFill>
                  <a:latin typeface="Calibri"/>
                  <a:ea typeface="Calibri"/>
                  <a:cs typeface="Calibri"/>
                  <a:sym typeface="Calibri"/>
                </a:rPr>
                <a:t>inhaler technique check </a:t>
              </a:r>
              <a:r>
                <a:rPr lang="en-GB" sz="1700" dirty="0">
                  <a:solidFill>
                    <a:srgbClr val="3F3F3F"/>
                  </a:solidFill>
                  <a:latin typeface="Calibri"/>
                  <a:ea typeface="Calibri"/>
                  <a:cs typeface="Calibri"/>
                  <a:sym typeface="Calibri"/>
                </a:rPr>
                <a:t>in the last year for people with asthma and/or COPD with the appropriate SNOMED code in their notes.</a:t>
              </a:r>
              <a:endParaRPr dirty="0"/>
            </a:p>
          </p:txBody>
        </p:sp>
        <p:sp>
          <p:nvSpPr>
            <p:cNvPr id="248" name="Google Shape;248;p22"/>
            <p:cNvSpPr/>
            <p:nvPr/>
          </p:nvSpPr>
          <p:spPr>
            <a:xfrm>
              <a:off x="539552" y="1268602"/>
              <a:ext cx="520642" cy="530945"/>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6</a:t>
              </a:r>
              <a:endParaRPr/>
            </a:p>
          </p:txBody>
        </p:sp>
        <p:pic>
          <p:nvPicPr>
            <p:cNvPr id="249" name="Google Shape;249;p22" descr="Icon  Description automatically generated"/>
            <p:cNvPicPr preferRelativeResize="0"/>
            <p:nvPr/>
          </p:nvPicPr>
          <p:blipFill rotWithShape="1">
            <a:blip r:embed="rId3">
              <a:alphaModFix/>
            </a:blip>
            <a:srcRect/>
            <a:stretch/>
          </p:blipFill>
          <p:spPr>
            <a:xfrm>
              <a:off x="723279" y="1773052"/>
              <a:ext cx="1016743" cy="908004"/>
            </a:xfrm>
            <a:prstGeom prst="rect">
              <a:avLst/>
            </a:prstGeom>
            <a:noFill/>
            <a:ln>
              <a:noFill/>
            </a:ln>
          </p:spPr>
        </p:pic>
      </p:grpSp>
      <p:pic>
        <p:nvPicPr>
          <p:cNvPr id="250" name="Google Shape;250;p22">
            <a:hlinkClick r:id="rId4"/>
          </p:cNvPr>
          <p:cNvPicPr preferRelativeResize="0"/>
          <p:nvPr/>
        </p:nvPicPr>
        <p:blipFill rotWithShape="1">
          <a:blip r:embed="rId5">
            <a:alphaModFix/>
          </a:blip>
          <a:srcRect/>
          <a:stretch/>
        </p:blipFill>
        <p:spPr>
          <a:xfrm>
            <a:off x="7785083" y="1839884"/>
            <a:ext cx="708075" cy="708075"/>
          </a:xfrm>
          <a:prstGeom prst="rect">
            <a:avLst/>
          </a:prstGeom>
          <a:noFill/>
          <a:ln>
            <a:noFill/>
          </a:ln>
        </p:spPr>
      </p:pic>
      <p:sp>
        <p:nvSpPr>
          <p:cNvPr id="9" name="TextBox 8">
            <a:extLst>
              <a:ext uri="{FF2B5EF4-FFF2-40B4-BE49-F238E27FC236}">
                <a16:creationId xmlns:a16="http://schemas.microsoft.com/office/drawing/2014/main" id="{145C9B75-3C58-4ECB-B4C0-DEF87C2C103C}"/>
              </a:ext>
            </a:extLst>
          </p:cNvPr>
          <p:cNvSpPr txBox="1"/>
          <p:nvPr/>
        </p:nvSpPr>
        <p:spPr>
          <a:xfrm>
            <a:off x="986351" y="2105718"/>
            <a:ext cx="558952" cy="307777"/>
          </a:xfrm>
          <a:prstGeom prst="rect">
            <a:avLst/>
          </a:prstGeom>
          <a:noFill/>
        </p:spPr>
        <p:txBody>
          <a:bodyPr wrap="square" rtlCol="0">
            <a:spAutoFit/>
          </a:bodyPr>
          <a:lstStyle/>
          <a:p>
            <a:r>
              <a:rPr lang="en-GB" b="1" dirty="0">
                <a:solidFill>
                  <a:srgbClr val="E30053"/>
                </a:solidFill>
                <a:latin typeface="Calibri" panose="020F0502020204030204" pitchFamily="34" charset="0"/>
                <a:cs typeface="Calibri" panose="020F0502020204030204" pitchFamily="34" charset="0"/>
              </a:rPr>
              <a:t>70%</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3"/>
          <p:cNvSpPr txBox="1"/>
          <p:nvPr/>
        </p:nvSpPr>
        <p:spPr>
          <a:xfrm>
            <a:off x="900113" y="2074196"/>
            <a:ext cx="7836782" cy="2246769"/>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GB" sz="2800" b="1" dirty="0">
                <a:solidFill>
                  <a:schemeClr val="accent2"/>
                </a:solidFill>
                <a:latin typeface="Calibri"/>
                <a:ea typeface="Calibri"/>
                <a:cs typeface="Calibri"/>
                <a:sym typeface="Calibri"/>
              </a:rPr>
              <a:t>020 3075 1526</a:t>
            </a:r>
            <a:endParaRPr dirty="0"/>
          </a:p>
          <a:p>
            <a:pPr marL="0" marR="0" lvl="0" indent="0" algn="l" rtl="0">
              <a:spcBef>
                <a:spcPts val="1000"/>
              </a:spcBef>
              <a:spcAft>
                <a:spcPts val="0"/>
              </a:spcAft>
              <a:buNone/>
            </a:pPr>
            <a:r>
              <a:rPr lang="en-GB" sz="2800" dirty="0">
                <a:solidFill>
                  <a:schemeClr val="accent2"/>
                </a:solidFill>
                <a:latin typeface="Calibri"/>
                <a:ea typeface="Calibri"/>
                <a:cs typeface="Calibri"/>
                <a:sym typeface="Calibri"/>
              </a:rPr>
              <a:t>nacap@rcp.ac.uk</a:t>
            </a:r>
            <a:endParaRPr dirty="0"/>
          </a:p>
          <a:p>
            <a:pPr marL="0" marR="0" lvl="0" indent="0" algn="l" rtl="0">
              <a:spcBef>
                <a:spcPts val="0"/>
              </a:spcBef>
              <a:spcAft>
                <a:spcPts val="0"/>
              </a:spcAft>
              <a:buNone/>
            </a:pPr>
            <a:r>
              <a:rPr lang="en-GB" sz="2800" dirty="0">
                <a:solidFill>
                  <a:schemeClr val="accent2"/>
                </a:solidFill>
                <a:latin typeface="Calibri"/>
                <a:ea typeface="Calibri"/>
                <a:cs typeface="Calibri"/>
                <a:sym typeface="Calibri"/>
              </a:rPr>
              <a:t>www.rcp.ac.uk/nacap</a:t>
            </a:r>
            <a:endParaRPr dirty="0"/>
          </a:p>
          <a:p>
            <a:pPr marL="0" marR="0" lvl="0" indent="0" algn="l" rtl="0">
              <a:spcBef>
                <a:spcPts val="1000"/>
              </a:spcBef>
              <a:spcAft>
                <a:spcPts val="0"/>
              </a:spcAft>
              <a:buNone/>
            </a:pPr>
            <a:r>
              <a:rPr lang="en-GB" sz="2800" dirty="0">
                <a:solidFill>
                  <a:schemeClr val="accent2"/>
                </a:solidFill>
                <a:latin typeface="Calibri"/>
                <a:ea typeface="Calibri"/>
                <a:cs typeface="Calibri"/>
                <a:sym typeface="Calibri"/>
              </a:rPr>
              <a:t>      @NACAPaudit</a:t>
            </a:r>
            <a:endParaRPr sz="2800" dirty="0">
              <a:solidFill>
                <a:schemeClr val="accent2"/>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lt1"/>
              </a:solidFill>
              <a:latin typeface="Calibri"/>
              <a:ea typeface="Calibri"/>
              <a:cs typeface="Calibri"/>
              <a:sym typeface="Calibri"/>
            </a:endParaRPr>
          </a:p>
        </p:txBody>
      </p:sp>
      <p:sp>
        <p:nvSpPr>
          <p:cNvPr id="257" name="Google Shape;257;p23"/>
          <p:cNvSpPr txBox="1">
            <a:spLocks noGrp="1"/>
          </p:cNvSpPr>
          <p:nvPr>
            <p:ph type="body" idx="1"/>
          </p:nvPr>
        </p:nvSpPr>
        <p:spPr>
          <a:xfrm>
            <a:off x="900113" y="1125513"/>
            <a:ext cx="6768231" cy="503287"/>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2400"/>
              <a:buNone/>
            </a:pPr>
            <a:r>
              <a:rPr lang="en-GB"/>
              <a:t>National Asthma and Chronic Obstructive Pulmonary Disease Audit Programme (NACAP)</a:t>
            </a:r>
            <a:endParaRPr/>
          </a:p>
        </p:txBody>
      </p:sp>
      <p:pic>
        <p:nvPicPr>
          <p:cNvPr id="258" name="Google Shape;258;p23" descr="Shape  Description automatically generated with medium confidence"/>
          <p:cNvPicPr preferRelativeResize="0"/>
          <p:nvPr/>
        </p:nvPicPr>
        <p:blipFill rotWithShape="1">
          <a:blip r:embed="rId3">
            <a:alphaModFix/>
          </a:blip>
          <a:srcRect/>
          <a:stretch/>
        </p:blipFill>
        <p:spPr>
          <a:xfrm>
            <a:off x="900113" y="3717032"/>
            <a:ext cx="369203" cy="297163"/>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27584" y="2235200"/>
            <a:ext cx="5760119" cy="241793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2"/>
              </a:buClr>
              <a:buSzPts val="5500"/>
              <a:buFont typeface="Calibri"/>
              <a:buNone/>
            </a:pPr>
            <a:r>
              <a:rPr lang="en-GB" sz="5500" dirty="0"/>
              <a:t>Key findings and recommended improvement priorities</a:t>
            </a:r>
            <a:endParaRPr dirty="0"/>
          </a:p>
        </p:txBody>
      </p:sp>
      <p:pic>
        <p:nvPicPr>
          <p:cNvPr id="43" name="Google Shape;43;p7" descr="Icon  Description automatically generated"/>
          <p:cNvPicPr preferRelativeResize="0"/>
          <p:nvPr/>
        </p:nvPicPr>
        <p:blipFill rotWithShape="1">
          <a:blip r:embed="rId3">
            <a:alphaModFix/>
          </a:blip>
          <a:srcRect/>
          <a:stretch/>
        </p:blipFill>
        <p:spPr>
          <a:xfrm>
            <a:off x="395536" y="188640"/>
            <a:ext cx="2527300" cy="2311400"/>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p:nvPr/>
        </p:nvSpPr>
        <p:spPr>
          <a:xfrm>
            <a:off x="3565576" y="2492895"/>
            <a:ext cx="5182888" cy="19014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dirty="0">
                <a:solidFill>
                  <a:schemeClr val="accent1"/>
                </a:solidFill>
                <a:latin typeface="Calibri"/>
                <a:ea typeface="Calibri"/>
                <a:cs typeface="Calibri"/>
                <a:sym typeface="Calibri"/>
              </a:rPr>
              <a:t>32,275</a:t>
            </a:r>
            <a:r>
              <a:rPr lang="en-GB" sz="2400" dirty="0">
                <a:solidFill>
                  <a:srgbClr val="AA7EB9"/>
                </a:solidFill>
                <a:latin typeface="Calibri"/>
                <a:ea typeface="Calibri"/>
                <a:cs typeface="Calibri"/>
                <a:sym typeface="Calibri"/>
              </a:rPr>
              <a:t> </a:t>
            </a:r>
            <a:r>
              <a:rPr lang="en-GB" sz="2400" dirty="0">
                <a:solidFill>
                  <a:schemeClr val="accent2"/>
                </a:solidFill>
                <a:latin typeface="Calibri"/>
                <a:ea typeface="Calibri"/>
                <a:cs typeface="Calibri"/>
                <a:sym typeface="Calibri"/>
              </a:rPr>
              <a:t>adults with COPD</a:t>
            </a:r>
            <a:endParaRPr dirty="0"/>
          </a:p>
          <a:p>
            <a:pPr marL="0" marR="0" lvl="0" indent="0" algn="ctr" rtl="0">
              <a:spcBef>
                <a:spcPts val="0"/>
              </a:spcBef>
              <a:spcAft>
                <a:spcPts val="0"/>
              </a:spcAft>
              <a:buNone/>
            </a:pPr>
            <a:r>
              <a:rPr lang="en-GB" sz="2400" b="1" dirty="0">
                <a:solidFill>
                  <a:schemeClr val="accent1"/>
                </a:solidFill>
                <a:latin typeface="Calibri"/>
                <a:ea typeface="Calibri"/>
                <a:cs typeface="Calibri"/>
                <a:sym typeface="Calibri"/>
              </a:rPr>
              <a:t>84,583</a:t>
            </a:r>
            <a:r>
              <a:rPr lang="en-GB" sz="2400" dirty="0">
                <a:solidFill>
                  <a:schemeClr val="accent2"/>
                </a:solidFill>
                <a:latin typeface="Calibri"/>
                <a:ea typeface="Calibri"/>
                <a:cs typeface="Calibri"/>
                <a:sym typeface="Calibri"/>
              </a:rPr>
              <a:t> adults with asthma</a:t>
            </a:r>
            <a:endParaRPr dirty="0"/>
          </a:p>
          <a:p>
            <a:pPr marL="0" marR="0" lvl="0" indent="0" algn="ctr" rtl="0">
              <a:spcBef>
                <a:spcPts val="0"/>
              </a:spcBef>
              <a:spcAft>
                <a:spcPts val="0"/>
              </a:spcAft>
              <a:buNone/>
            </a:pPr>
            <a:r>
              <a:rPr lang="en-GB" sz="2400" b="1" dirty="0">
                <a:solidFill>
                  <a:schemeClr val="accent1"/>
                </a:solidFill>
                <a:latin typeface="Calibri"/>
                <a:ea typeface="Calibri"/>
                <a:cs typeface="Calibri"/>
                <a:sym typeface="Calibri"/>
              </a:rPr>
              <a:t>10,301</a:t>
            </a:r>
            <a:r>
              <a:rPr lang="en-GB" sz="2400" dirty="0">
                <a:solidFill>
                  <a:schemeClr val="accent2"/>
                </a:solidFill>
                <a:latin typeface="Calibri"/>
                <a:ea typeface="Calibri"/>
                <a:cs typeface="Calibri"/>
                <a:sym typeface="Calibri"/>
              </a:rPr>
              <a:t> children and young people aged 6-18 with asthma</a:t>
            </a:r>
            <a:endParaRPr dirty="0"/>
          </a:p>
        </p:txBody>
      </p:sp>
      <p:cxnSp>
        <p:nvCxnSpPr>
          <p:cNvPr id="50" name="Google Shape;50;p8"/>
          <p:cNvCxnSpPr/>
          <p:nvPr/>
        </p:nvCxnSpPr>
        <p:spPr>
          <a:xfrm>
            <a:off x="3904959" y="4447937"/>
            <a:ext cx="4680520" cy="0"/>
          </a:xfrm>
          <a:prstGeom prst="straightConnector1">
            <a:avLst/>
          </a:prstGeom>
          <a:noFill/>
          <a:ln w="25400" cap="flat" cmpd="sng">
            <a:solidFill>
              <a:schemeClr val="accent1"/>
            </a:solidFill>
            <a:prstDash val="solid"/>
            <a:round/>
            <a:headEnd type="none" w="sm" len="sm"/>
            <a:tailEnd type="none" w="sm" len="sm"/>
          </a:ln>
        </p:spPr>
      </p:cxnSp>
      <p:sp>
        <p:nvSpPr>
          <p:cNvPr id="51" name="Google Shape;51;p8"/>
          <p:cNvSpPr txBox="1"/>
          <p:nvPr/>
        </p:nvSpPr>
        <p:spPr>
          <a:xfrm>
            <a:off x="3637584" y="4501569"/>
            <a:ext cx="5182888"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700" dirty="0">
                <a:solidFill>
                  <a:schemeClr val="accent2"/>
                </a:solidFill>
                <a:latin typeface="Calibri"/>
                <a:ea typeface="Calibri"/>
                <a:cs typeface="Calibri"/>
                <a:sym typeface="Calibri"/>
              </a:rPr>
              <a:t>From</a:t>
            </a:r>
            <a:r>
              <a:rPr lang="en-GB" sz="2700" dirty="0">
                <a:solidFill>
                  <a:srgbClr val="AA7EB9"/>
                </a:solidFill>
                <a:latin typeface="Calibri"/>
                <a:ea typeface="Calibri"/>
                <a:cs typeface="Calibri"/>
                <a:sym typeface="Calibri"/>
              </a:rPr>
              <a:t> </a:t>
            </a:r>
            <a:r>
              <a:rPr lang="en-GB" sz="2700" b="1" dirty="0">
                <a:solidFill>
                  <a:schemeClr val="accent1"/>
                </a:solidFill>
                <a:latin typeface="Calibri"/>
                <a:ea typeface="Calibri"/>
                <a:cs typeface="Calibri"/>
                <a:sym typeface="Calibri"/>
              </a:rPr>
              <a:t>314</a:t>
            </a:r>
            <a:r>
              <a:rPr lang="en-GB" sz="2700" dirty="0">
                <a:solidFill>
                  <a:srgbClr val="AA7EB9"/>
                </a:solidFill>
                <a:latin typeface="Calibri"/>
                <a:ea typeface="Calibri"/>
                <a:cs typeface="Calibri"/>
                <a:sym typeface="Calibri"/>
              </a:rPr>
              <a:t> </a:t>
            </a:r>
            <a:r>
              <a:rPr lang="en-GB" sz="2700" dirty="0">
                <a:solidFill>
                  <a:schemeClr val="accent2"/>
                </a:solidFill>
                <a:latin typeface="Calibri"/>
                <a:ea typeface="Calibri"/>
                <a:cs typeface="Calibri"/>
                <a:sym typeface="Calibri"/>
              </a:rPr>
              <a:t>general practices in Wales</a:t>
            </a:r>
            <a:endParaRPr dirty="0"/>
          </a:p>
        </p:txBody>
      </p:sp>
      <p:sp>
        <p:nvSpPr>
          <p:cNvPr id="52" name="Google Shape;52;p8"/>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Audit participation </a:t>
            </a:r>
            <a:endParaRPr/>
          </a:p>
        </p:txBody>
      </p:sp>
      <p:sp>
        <p:nvSpPr>
          <p:cNvPr id="53" name="Google Shape;53;p8"/>
          <p:cNvSpPr txBox="1">
            <a:spLocks noGrp="1"/>
          </p:cNvSpPr>
          <p:nvPr>
            <p:ph type="body" idx="1"/>
          </p:nvPr>
        </p:nvSpPr>
        <p:spPr>
          <a:xfrm>
            <a:off x="563042" y="1340769"/>
            <a:ext cx="8064698" cy="1003374"/>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accent2"/>
              </a:buClr>
              <a:buSzPts val="1800"/>
              <a:buChar char="&gt;"/>
            </a:pPr>
            <a:r>
              <a:rPr lang="en-GB" dirty="0"/>
              <a:t>Asthma and chronic obstructive pulmonary disease (COPD) primary care data in Wales were extracted from 314 general practices in October 2021 to capture activity from April 2020 up to 31 July 2021. </a:t>
            </a:r>
            <a:endParaRPr dirty="0"/>
          </a:p>
          <a:p>
            <a:pPr marL="0" lvl="0" indent="0" algn="l" rtl="0">
              <a:spcBef>
                <a:spcPts val="400"/>
              </a:spcBef>
              <a:spcAft>
                <a:spcPts val="0"/>
              </a:spcAft>
              <a:buSzPts val="1800"/>
              <a:buNone/>
            </a:pPr>
            <a:endParaRPr dirty="0"/>
          </a:p>
        </p:txBody>
      </p:sp>
      <p:sp>
        <p:nvSpPr>
          <p:cNvPr id="54" name="Google Shape;54;p8"/>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3</a:t>
            </a:fld>
            <a:endParaRPr/>
          </a:p>
        </p:txBody>
      </p:sp>
      <p:pic>
        <p:nvPicPr>
          <p:cNvPr id="55" name="Google Shape;55;p8" descr="Icon  Description automatically generated"/>
          <p:cNvPicPr preferRelativeResize="0"/>
          <p:nvPr/>
        </p:nvPicPr>
        <p:blipFill rotWithShape="1">
          <a:blip r:embed="rId3">
            <a:alphaModFix/>
          </a:blip>
          <a:srcRect/>
          <a:stretch/>
        </p:blipFill>
        <p:spPr>
          <a:xfrm>
            <a:off x="755576" y="2852936"/>
            <a:ext cx="2727183" cy="2517147"/>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Picture 2" descr="Timeline&#10;&#10;Description automatically generated with medium confidence">
            <a:extLst>
              <a:ext uri="{FF2B5EF4-FFF2-40B4-BE49-F238E27FC236}">
                <a16:creationId xmlns:a16="http://schemas.microsoft.com/office/drawing/2014/main" id="{66D7B06B-8A80-4697-8304-7F899B6FF01B}"/>
              </a:ext>
            </a:extLst>
          </p:cNvPr>
          <p:cNvPicPr>
            <a:picLocks noChangeAspect="1"/>
          </p:cNvPicPr>
          <p:nvPr/>
        </p:nvPicPr>
        <p:blipFill>
          <a:blip r:embed="rId3"/>
          <a:stretch>
            <a:fillRect/>
          </a:stretch>
        </p:blipFill>
        <p:spPr>
          <a:xfrm>
            <a:off x="0" y="87067"/>
            <a:ext cx="9144000" cy="61907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Demographics</a:t>
            </a:r>
            <a:endParaRPr/>
          </a:p>
        </p:txBody>
      </p:sp>
      <p:sp>
        <p:nvSpPr>
          <p:cNvPr id="67" name="Google Shape;67;p10"/>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5</a:t>
            </a:fld>
            <a:endParaRPr/>
          </a:p>
        </p:txBody>
      </p:sp>
      <p:graphicFrame>
        <p:nvGraphicFramePr>
          <p:cNvPr id="68" name="Google Shape;68;p10"/>
          <p:cNvGraphicFramePr/>
          <p:nvPr>
            <p:extLst>
              <p:ext uri="{D42A27DB-BD31-4B8C-83A1-F6EECF244321}">
                <p14:modId xmlns:p14="http://schemas.microsoft.com/office/powerpoint/2010/main" val="2569454414"/>
              </p:ext>
            </p:extLst>
          </p:nvPr>
        </p:nvGraphicFramePr>
        <p:xfrm>
          <a:off x="546719" y="1484784"/>
          <a:ext cx="5753475" cy="2922400"/>
        </p:xfrm>
        <a:graphic>
          <a:graphicData uri="http://schemas.openxmlformats.org/drawingml/2006/table">
            <a:tbl>
              <a:tblPr firstRow="1" bandRow="1">
                <a:noFill/>
                <a:tableStyleId>{C798980C-9092-49E0-8AC5-E4208FB1C1C6}</a:tableStyleId>
              </a:tblPr>
              <a:tblGrid>
                <a:gridCol w="2709100">
                  <a:extLst>
                    <a:ext uri="{9D8B030D-6E8A-4147-A177-3AD203B41FA5}">
                      <a16:colId xmlns:a16="http://schemas.microsoft.com/office/drawing/2014/main" val="20000"/>
                    </a:ext>
                  </a:extLst>
                </a:gridCol>
                <a:gridCol w="812125">
                  <a:extLst>
                    <a:ext uri="{9D8B030D-6E8A-4147-A177-3AD203B41FA5}">
                      <a16:colId xmlns:a16="http://schemas.microsoft.com/office/drawing/2014/main" val="20001"/>
                    </a:ext>
                  </a:extLst>
                </a:gridCol>
                <a:gridCol w="792100">
                  <a:extLst>
                    <a:ext uri="{9D8B030D-6E8A-4147-A177-3AD203B41FA5}">
                      <a16:colId xmlns:a16="http://schemas.microsoft.com/office/drawing/2014/main" val="20002"/>
                    </a:ext>
                  </a:extLst>
                </a:gridCol>
                <a:gridCol w="1440150">
                  <a:extLst>
                    <a:ext uri="{9D8B030D-6E8A-4147-A177-3AD203B41FA5}">
                      <a16:colId xmlns:a16="http://schemas.microsoft.com/office/drawing/2014/main" val="20003"/>
                    </a:ext>
                  </a:extLst>
                </a:gridCol>
              </a:tblGrid>
              <a:tr h="730600">
                <a:tc>
                  <a:txBody>
                    <a:bodyPr/>
                    <a:lstStyle/>
                    <a:p>
                      <a:pPr marL="0" marR="0" lvl="0" indent="0" algn="l" rtl="0">
                        <a:spcBef>
                          <a:spcPts val="0"/>
                        </a:spcBef>
                        <a:spcAft>
                          <a:spcPts val="0"/>
                        </a:spcAft>
                        <a:buNone/>
                      </a:pPr>
                      <a:r>
                        <a:rPr lang="en-GB" sz="1800" u="none" strike="noStrike" cap="none">
                          <a:solidFill>
                            <a:schemeClr val="accent1"/>
                          </a:solidFill>
                        </a:rPr>
                        <a:t>Patient cohort</a:t>
                      </a:r>
                      <a:endParaRPr/>
                    </a:p>
                  </a:txBody>
                  <a:tcPr marL="91450" marR="91450" marT="45725" marB="45725" anchor="ctr">
                    <a:solidFill>
                      <a:srgbClr val="F5C1C8"/>
                    </a:solidFill>
                  </a:tcPr>
                </a:tc>
                <a:tc>
                  <a:txBody>
                    <a:bodyPr/>
                    <a:lstStyle/>
                    <a:p>
                      <a:pPr marL="0" marR="0" lvl="0" indent="0" algn="l" rtl="0">
                        <a:spcBef>
                          <a:spcPts val="0"/>
                        </a:spcBef>
                        <a:spcAft>
                          <a:spcPts val="0"/>
                        </a:spcAft>
                        <a:buNone/>
                      </a:pPr>
                      <a:endParaRPr sz="1800">
                        <a:solidFill>
                          <a:schemeClr val="accent1"/>
                        </a:solidFill>
                      </a:endParaRPr>
                    </a:p>
                  </a:txBody>
                  <a:tcPr marL="91450" marR="91450" marT="45725" marB="45725" anchor="ctr">
                    <a:solidFill>
                      <a:srgbClr val="F5C1C8"/>
                    </a:solidFill>
                  </a:tcPr>
                </a:tc>
                <a:tc>
                  <a:txBody>
                    <a:bodyPr/>
                    <a:lstStyle/>
                    <a:p>
                      <a:pPr marL="0" marR="0" lvl="0" indent="0" algn="l" rtl="0">
                        <a:spcBef>
                          <a:spcPts val="0"/>
                        </a:spcBef>
                        <a:spcAft>
                          <a:spcPts val="0"/>
                        </a:spcAft>
                        <a:buNone/>
                      </a:pPr>
                      <a:endParaRPr sz="1800">
                        <a:solidFill>
                          <a:schemeClr val="accent1"/>
                        </a:solidFill>
                      </a:endParaRPr>
                    </a:p>
                  </a:txBody>
                  <a:tcPr marL="91450" marR="91450" marT="45725" marB="45725" anchor="ctr">
                    <a:solidFill>
                      <a:srgbClr val="F5C1C8"/>
                    </a:solidFill>
                  </a:tcPr>
                </a:tc>
                <a:tc>
                  <a:txBody>
                    <a:bodyPr/>
                    <a:lstStyle/>
                    <a:p>
                      <a:pPr marL="0" marR="0" lvl="0" indent="0" algn="l" rtl="0">
                        <a:spcBef>
                          <a:spcPts val="0"/>
                        </a:spcBef>
                        <a:spcAft>
                          <a:spcPts val="0"/>
                        </a:spcAft>
                        <a:buNone/>
                      </a:pPr>
                      <a:r>
                        <a:rPr lang="en-GB" sz="1800">
                          <a:solidFill>
                            <a:schemeClr val="accent1"/>
                          </a:solidFill>
                        </a:rPr>
                        <a:t>Average age</a:t>
                      </a:r>
                      <a:endParaRPr/>
                    </a:p>
                  </a:txBody>
                  <a:tcPr marL="91450" marR="91450" marT="45725" marB="45725" anchor="ctr">
                    <a:solidFill>
                      <a:srgbClr val="F5C1C8"/>
                    </a:solidFill>
                  </a:tcPr>
                </a:tc>
                <a:extLst>
                  <a:ext uri="{0D108BD9-81ED-4DB2-BD59-A6C34878D82A}">
                    <a16:rowId xmlns:a16="http://schemas.microsoft.com/office/drawing/2014/main" val="10000"/>
                  </a:ext>
                </a:extLst>
              </a:tr>
              <a:tr h="730600">
                <a:tc>
                  <a:txBody>
                    <a:bodyPr/>
                    <a:lstStyle/>
                    <a:p>
                      <a:pPr marL="0" marR="0" lvl="0" indent="0" algn="l" rtl="0">
                        <a:spcBef>
                          <a:spcPts val="0"/>
                        </a:spcBef>
                        <a:spcAft>
                          <a:spcPts val="0"/>
                        </a:spcAft>
                        <a:buNone/>
                      </a:pPr>
                      <a:r>
                        <a:rPr lang="en-GB" sz="1800">
                          <a:solidFill>
                            <a:srgbClr val="3F3F3F"/>
                          </a:solidFill>
                        </a:rPr>
                        <a:t>Adults with COPD</a:t>
                      </a:r>
                      <a:endParaRPr/>
                    </a:p>
                  </a:txBody>
                  <a:tcPr marL="91450" marR="91450" marT="45725" marB="45725" anchor="ctr">
                    <a:solidFill>
                      <a:srgbClr val="F8D5DA"/>
                    </a:solidFill>
                  </a:tcPr>
                </a:tc>
                <a:tc>
                  <a:txBody>
                    <a:bodyPr/>
                    <a:lstStyle/>
                    <a:p>
                      <a:pPr marL="0" marR="0" lvl="0" indent="0" algn="l" rtl="0">
                        <a:spcBef>
                          <a:spcPts val="0"/>
                        </a:spcBef>
                        <a:spcAft>
                          <a:spcPts val="0"/>
                        </a:spcAft>
                        <a:buNone/>
                      </a:pPr>
                      <a:r>
                        <a:rPr lang="en-GB" sz="1800" dirty="0">
                          <a:solidFill>
                            <a:srgbClr val="3F3F3F"/>
                          </a:solidFill>
                        </a:rPr>
                        <a:t>49.3%</a:t>
                      </a:r>
                      <a:endParaRPr dirty="0"/>
                    </a:p>
                  </a:txBody>
                  <a:tcPr marL="91450" marR="91450" marT="45725" marB="45725" anchor="ctr">
                    <a:solidFill>
                      <a:srgbClr val="F8D5DA"/>
                    </a:solidFill>
                  </a:tcPr>
                </a:tc>
                <a:tc>
                  <a:txBody>
                    <a:bodyPr/>
                    <a:lstStyle/>
                    <a:p>
                      <a:pPr marL="0" marR="0" lvl="0" indent="0" algn="l" rtl="0">
                        <a:spcBef>
                          <a:spcPts val="0"/>
                        </a:spcBef>
                        <a:spcAft>
                          <a:spcPts val="0"/>
                        </a:spcAft>
                        <a:buNone/>
                      </a:pPr>
                      <a:r>
                        <a:rPr lang="en-GB" sz="1800" dirty="0">
                          <a:solidFill>
                            <a:srgbClr val="3F3F3F"/>
                          </a:solidFill>
                        </a:rPr>
                        <a:t>50.7%</a:t>
                      </a:r>
                      <a:endParaRPr dirty="0"/>
                    </a:p>
                  </a:txBody>
                  <a:tcPr marL="91450" marR="91450" marT="45725" marB="45725" anchor="ctr">
                    <a:solidFill>
                      <a:srgbClr val="F8D5DA"/>
                    </a:solidFill>
                  </a:tcPr>
                </a:tc>
                <a:tc>
                  <a:txBody>
                    <a:bodyPr/>
                    <a:lstStyle/>
                    <a:p>
                      <a:pPr marL="0" marR="0" lvl="0" indent="0" algn="l" rtl="0">
                        <a:spcBef>
                          <a:spcPts val="0"/>
                        </a:spcBef>
                        <a:spcAft>
                          <a:spcPts val="0"/>
                        </a:spcAft>
                        <a:buNone/>
                      </a:pPr>
                      <a:r>
                        <a:rPr lang="en-GB" sz="1800" dirty="0">
                          <a:solidFill>
                            <a:srgbClr val="3F3F3F"/>
                          </a:solidFill>
                        </a:rPr>
                        <a:t>70.4 years</a:t>
                      </a:r>
                      <a:endParaRPr dirty="0"/>
                    </a:p>
                  </a:txBody>
                  <a:tcPr marL="91450" marR="91450" marT="45725" marB="45725" anchor="ctr">
                    <a:solidFill>
                      <a:srgbClr val="F8D5DA"/>
                    </a:solidFill>
                  </a:tcPr>
                </a:tc>
                <a:extLst>
                  <a:ext uri="{0D108BD9-81ED-4DB2-BD59-A6C34878D82A}">
                    <a16:rowId xmlns:a16="http://schemas.microsoft.com/office/drawing/2014/main" val="10001"/>
                  </a:ext>
                </a:extLst>
              </a:tr>
              <a:tr h="730600">
                <a:tc>
                  <a:txBody>
                    <a:bodyPr/>
                    <a:lstStyle/>
                    <a:p>
                      <a:pPr marL="0" marR="0" lvl="0" indent="0" algn="l" rtl="0">
                        <a:spcBef>
                          <a:spcPts val="0"/>
                        </a:spcBef>
                        <a:spcAft>
                          <a:spcPts val="0"/>
                        </a:spcAft>
                        <a:buNone/>
                      </a:pPr>
                      <a:r>
                        <a:rPr lang="en-GB" sz="1800">
                          <a:solidFill>
                            <a:srgbClr val="3F3F3F"/>
                          </a:solidFill>
                        </a:rPr>
                        <a:t>Adults with asthma</a:t>
                      </a:r>
                      <a:endParaRPr/>
                    </a:p>
                  </a:txBody>
                  <a:tcPr marL="91450" marR="91450" marT="45725" marB="45725" anchor="ctr">
                    <a:solidFill>
                      <a:srgbClr val="FBE9EB"/>
                    </a:solidFill>
                  </a:tcPr>
                </a:tc>
                <a:tc>
                  <a:txBody>
                    <a:bodyPr/>
                    <a:lstStyle/>
                    <a:p>
                      <a:pPr marL="0" marR="0" lvl="0" indent="0" algn="l" rtl="0">
                        <a:spcBef>
                          <a:spcPts val="0"/>
                        </a:spcBef>
                        <a:spcAft>
                          <a:spcPts val="0"/>
                        </a:spcAft>
                        <a:buNone/>
                      </a:pPr>
                      <a:r>
                        <a:rPr lang="en-GB" sz="1800" dirty="0">
                          <a:solidFill>
                            <a:srgbClr val="3F3F3F"/>
                          </a:solidFill>
                        </a:rPr>
                        <a:t>39.7%</a:t>
                      </a:r>
                      <a:endParaRPr dirty="0"/>
                    </a:p>
                  </a:txBody>
                  <a:tcPr marL="91450" marR="91450" marT="45725" marB="45725" anchor="ctr">
                    <a:solidFill>
                      <a:srgbClr val="FBE9EB"/>
                    </a:solidFill>
                  </a:tcPr>
                </a:tc>
                <a:tc>
                  <a:txBody>
                    <a:bodyPr/>
                    <a:lstStyle/>
                    <a:p>
                      <a:pPr marL="0" marR="0" lvl="0" indent="0" algn="l" rtl="0">
                        <a:spcBef>
                          <a:spcPts val="0"/>
                        </a:spcBef>
                        <a:spcAft>
                          <a:spcPts val="0"/>
                        </a:spcAft>
                        <a:buNone/>
                      </a:pPr>
                      <a:r>
                        <a:rPr lang="en-GB" sz="1800" dirty="0">
                          <a:solidFill>
                            <a:srgbClr val="3F3F3F"/>
                          </a:solidFill>
                        </a:rPr>
                        <a:t>60.3%</a:t>
                      </a:r>
                      <a:endParaRPr dirty="0"/>
                    </a:p>
                  </a:txBody>
                  <a:tcPr marL="91450" marR="91450" marT="45725" marB="45725" anchor="ctr">
                    <a:solidFill>
                      <a:srgbClr val="FBE9EB"/>
                    </a:solidFill>
                  </a:tcPr>
                </a:tc>
                <a:tc>
                  <a:txBody>
                    <a:bodyPr/>
                    <a:lstStyle/>
                    <a:p>
                      <a:pPr marL="0" marR="0" lvl="0" indent="0" algn="l" rtl="0">
                        <a:spcBef>
                          <a:spcPts val="0"/>
                        </a:spcBef>
                        <a:spcAft>
                          <a:spcPts val="0"/>
                        </a:spcAft>
                        <a:buNone/>
                      </a:pPr>
                      <a:r>
                        <a:rPr lang="en-GB" sz="1800" dirty="0">
                          <a:solidFill>
                            <a:srgbClr val="3F3F3F"/>
                          </a:solidFill>
                        </a:rPr>
                        <a:t>51.7 years</a:t>
                      </a:r>
                      <a:endParaRPr dirty="0"/>
                    </a:p>
                  </a:txBody>
                  <a:tcPr marL="91450" marR="91450" marT="45725" marB="45725" anchor="ctr">
                    <a:solidFill>
                      <a:srgbClr val="FBE9EB"/>
                    </a:solidFill>
                  </a:tcPr>
                </a:tc>
                <a:extLst>
                  <a:ext uri="{0D108BD9-81ED-4DB2-BD59-A6C34878D82A}">
                    <a16:rowId xmlns:a16="http://schemas.microsoft.com/office/drawing/2014/main" val="10002"/>
                  </a:ext>
                </a:extLst>
              </a:tr>
              <a:tr h="730600">
                <a:tc>
                  <a:txBody>
                    <a:bodyPr/>
                    <a:lstStyle/>
                    <a:p>
                      <a:pPr marL="0" marR="0" lvl="0" indent="0" algn="l" rtl="0">
                        <a:spcBef>
                          <a:spcPts val="0"/>
                        </a:spcBef>
                        <a:spcAft>
                          <a:spcPts val="0"/>
                        </a:spcAft>
                        <a:buNone/>
                      </a:pPr>
                      <a:r>
                        <a:rPr lang="en-GB" sz="1800" dirty="0">
                          <a:solidFill>
                            <a:srgbClr val="3F3F3F"/>
                          </a:solidFill>
                        </a:rPr>
                        <a:t>Children and young people aged 6-18 with asthma </a:t>
                      </a:r>
                      <a:endParaRPr dirty="0"/>
                    </a:p>
                  </a:txBody>
                  <a:tcPr marL="91450" marR="91450" marT="45725" marB="45725" anchor="ctr">
                    <a:solidFill>
                      <a:srgbClr val="FBE9EB"/>
                    </a:solidFill>
                  </a:tcPr>
                </a:tc>
                <a:tc>
                  <a:txBody>
                    <a:bodyPr/>
                    <a:lstStyle/>
                    <a:p>
                      <a:pPr marL="0" marR="0" lvl="0" indent="0" algn="l" rtl="0">
                        <a:spcBef>
                          <a:spcPts val="0"/>
                        </a:spcBef>
                        <a:spcAft>
                          <a:spcPts val="0"/>
                        </a:spcAft>
                        <a:buNone/>
                      </a:pPr>
                      <a:r>
                        <a:rPr lang="en-GB" sz="1800" dirty="0">
                          <a:solidFill>
                            <a:srgbClr val="3F3F3F"/>
                          </a:solidFill>
                        </a:rPr>
                        <a:t>56.8%</a:t>
                      </a:r>
                      <a:endParaRPr dirty="0"/>
                    </a:p>
                  </a:txBody>
                  <a:tcPr marL="91450" marR="91450" marT="45725" marB="45725" anchor="ctr">
                    <a:solidFill>
                      <a:srgbClr val="FBE9EB"/>
                    </a:solidFill>
                  </a:tcPr>
                </a:tc>
                <a:tc>
                  <a:txBody>
                    <a:bodyPr/>
                    <a:lstStyle/>
                    <a:p>
                      <a:pPr marL="0" marR="0" lvl="0" indent="0" algn="l" rtl="0">
                        <a:spcBef>
                          <a:spcPts val="0"/>
                        </a:spcBef>
                        <a:spcAft>
                          <a:spcPts val="0"/>
                        </a:spcAft>
                        <a:buNone/>
                      </a:pPr>
                      <a:r>
                        <a:rPr lang="en-GB" sz="1800" dirty="0">
                          <a:solidFill>
                            <a:srgbClr val="3F3F3F"/>
                          </a:solidFill>
                        </a:rPr>
                        <a:t>43.2%</a:t>
                      </a:r>
                      <a:endParaRPr dirty="0"/>
                    </a:p>
                  </a:txBody>
                  <a:tcPr marL="91450" marR="91450" marT="45725" marB="45725" anchor="ctr">
                    <a:solidFill>
                      <a:srgbClr val="FBE9EB"/>
                    </a:solidFill>
                  </a:tcPr>
                </a:tc>
                <a:tc>
                  <a:txBody>
                    <a:bodyPr/>
                    <a:lstStyle/>
                    <a:p>
                      <a:pPr marL="0" marR="0" lvl="0" indent="0" algn="l" rtl="0">
                        <a:spcBef>
                          <a:spcPts val="0"/>
                        </a:spcBef>
                        <a:spcAft>
                          <a:spcPts val="0"/>
                        </a:spcAft>
                        <a:buNone/>
                      </a:pPr>
                      <a:r>
                        <a:rPr lang="en-GB" sz="1800" dirty="0">
                          <a:solidFill>
                            <a:srgbClr val="3F3F3F"/>
                          </a:solidFill>
                        </a:rPr>
                        <a:t>12.2 years</a:t>
                      </a:r>
                      <a:endParaRPr dirty="0"/>
                    </a:p>
                  </a:txBody>
                  <a:tcPr marL="91450" marR="91450" marT="45725" marB="45725" anchor="ctr">
                    <a:solidFill>
                      <a:srgbClr val="FBE9EB"/>
                    </a:solidFill>
                  </a:tcPr>
                </a:tc>
                <a:extLst>
                  <a:ext uri="{0D108BD9-81ED-4DB2-BD59-A6C34878D82A}">
                    <a16:rowId xmlns:a16="http://schemas.microsoft.com/office/drawing/2014/main" val="10004"/>
                  </a:ext>
                </a:extLst>
              </a:tr>
            </a:tbl>
          </a:graphicData>
        </a:graphic>
      </p:graphicFrame>
      <p:pic>
        <p:nvPicPr>
          <p:cNvPr id="69" name="Google Shape;69;p10" descr="Icon  Description automatically generated"/>
          <p:cNvPicPr preferRelativeResize="0"/>
          <p:nvPr/>
        </p:nvPicPr>
        <p:blipFill rotWithShape="1">
          <a:blip r:embed="rId3">
            <a:alphaModFix/>
          </a:blip>
          <a:srcRect/>
          <a:stretch/>
        </p:blipFill>
        <p:spPr>
          <a:xfrm>
            <a:off x="6500621" y="3933056"/>
            <a:ext cx="2102712" cy="1944216"/>
          </a:xfrm>
          <a:prstGeom prst="rect">
            <a:avLst/>
          </a:prstGeom>
          <a:noFill/>
          <a:ln>
            <a:noFill/>
          </a:ln>
        </p:spPr>
      </p:pic>
      <p:pic>
        <p:nvPicPr>
          <p:cNvPr id="70" name="Google Shape;70;p10" descr="Icon  Description automatically generated"/>
          <p:cNvPicPr preferRelativeResize="0"/>
          <p:nvPr/>
        </p:nvPicPr>
        <p:blipFill rotWithShape="1">
          <a:blip r:embed="rId4">
            <a:alphaModFix/>
          </a:blip>
          <a:srcRect/>
          <a:stretch/>
        </p:blipFill>
        <p:spPr>
          <a:xfrm>
            <a:off x="4211960" y="1603822"/>
            <a:ext cx="536381" cy="536381"/>
          </a:xfrm>
          <a:prstGeom prst="rect">
            <a:avLst/>
          </a:prstGeom>
          <a:noFill/>
          <a:ln>
            <a:noFill/>
          </a:ln>
        </p:spPr>
      </p:pic>
      <p:pic>
        <p:nvPicPr>
          <p:cNvPr id="71" name="Google Shape;71;p10" descr="Icon  Description automatically generated"/>
          <p:cNvPicPr preferRelativeResize="0"/>
          <p:nvPr/>
        </p:nvPicPr>
        <p:blipFill rotWithShape="1">
          <a:blip r:embed="rId5">
            <a:alphaModFix/>
          </a:blip>
          <a:srcRect/>
          <a:stretch/>
        </p:blipFill>
        <p:spPr>
          <a:xfrm>
            <a:off x="3416609" y="1603822"/>
            <a:ext cx="536381" cy="536381"/>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Comorbidities</a:t>
            </a:r>
            <a:endParaRPr/>
          </a:p>
        </p:txBody>
      </p:sp>
      <p:sp>
        <p:nvSpPr>
          <p:cNvPr id="78" name="Google Shape;78;p11"/>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6</a:t>
            </a:fld>
            <a:endParaRPr/>
          </a:p>
        </p:txBody>
      </p:sp>
      <p:pic>
        <p:nvPicPr>
          <p:cNvPr id="79" name="Google Shape;79;p11" descr="Icon  Description automatically generated"/>
          <p:cNvPicPr preferRelativeResize="0"/>
          <p:nvPr/>
        </p:nvPicPr>
        <p:blipFill rotWithShape="1">
          <a:blip r:embed="rId3">
            <a:alphaModFix/>
          </a:blip>
          <a:srcRect/>
          <a:stretch/>
        </p:blipFill>
        <p:spPr>
          <a:xfrm>
            <a:off x="6372198" y="953200"/>
            <a:ext cx="1705632" cy="1705632"/>
          </a:xfrm>
          <a:prstGeom prst="rect">
            <a:avLst/>
          </a:prstGeom>
          <a:noFill/>
          <a:ln>
            <a:noFill/>
          </a:ln>
        </p:spPr>
      </p:pic>
      <p:pic>
        <p:nvPicPr>
          <p:cNvPr id="80" name="Google Shape;80;p11" descr="Icon  Description automatically generated"/>
          <p:cNvPicPr preferRelativeResize="0"/>
          <p:nvPr/>
        </p:nvPicPr>
        <p:blipFill rotWithShape="1">
          <a:blip r:embed="rId4">
            <a:alphaModFix/>
          </a:blip>
          <a:srcRect/>
          <a:stretch/>
        </p:blipFill>
        <p:spPr>
          <a:xfrm>
            <a:off x="6533346" y="2754215"/>
            <a:ext cx="1383337" cy="1383337"/>
          </a:xfrm>
          <a:prstGeom prst="rect">
            <a:avLst/>
          </a:prstGeom>
          <a:noFill/>
          <a:ln>
            <a:noFill/>
          </a:ln>
        </p:spPr>
      </p:pic>
      <p:sp>
        <p:nvSpPr>
          <p:cNvPr id="81" name="Google Shape;81;p11"/>
          <p:cNvSpPr txBox="1"/>
          <p:nvPr/>
        </p:nvSpPr>
        <p:spPr>
          <a:xfrm>
            <a:off x="563414" y="1508958"/>
            <a:ext cx="5736778" cy="126185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Most common physical comorbidities for </a:t>
            </a:r>
            <a:r>
              <a:rPr lang="en-GB" sz="1800" b="1" dirty="0">
                <a:solidFill>
                  <a:schemeClr val="accent1"/>
                </a:solidFill>
                <a:latin typeface="Calibri"/>
                <a:ea typeface="Calibri"/>
                <a:cs typeface="Calibri"/>
                <a:sym typeface="Calibri"/>
              </a:rPr>
              <a:t>adults with COPD</a:t>
            </a:r>
            <a:r>
              <a:rPr lang="en-GB" sz="1800" dirty="0">
                <a:solidFill>
                  <a:srgbClr val="3F3F3F"/>
                </a:solidFill>
                <a:latin typeface="Calibri"/>
                <a:ea typeface="Calibri"/>
                <a:cs typeface="Calibri"/>
                <a:sym typeface="Calibri"/>
              </a:rPr>
              <a:t>: </a:t>
            </a:r>
            <a:endParaRPr dirty="0"/>
          </a:p>
          <a:p>
            <a:pPr marL="285750" marR="0" lvl="0" indent="-285750" algn="l" rtl="0">
              <a:spcBef>
                <a:spcPts val="0"/>
              </a:spcBef>
              <a:spcAft>
                <a:spcPts val="0"/>
              </a:spcAft>
              <a:buClr>
                <a:schemeClr val="accent2"/>
              </a:buClr>
              <a:buSzPts val="1800"/>
              <a:buFont typeface="Arial"/>
              <a:buChar char="•"/>
            </a:pPr>
            <a:r>
              <a:rPr lang="en-GB" sz="1800" b="1" dirty="0">
                <a:solidFill>
                  <a:schemeClr val="accent2"/>
                </a:solidFill>
                <a:latin typeface="Calibri"/>
                <a:ea typeface="Calibri"/>
                <a:cs typeface="Calibri"/>
                <a:sym typeface="Calibri"/>
              </a:rPr>
              <a:t>Hypertension</a:t>
            </a:r>
            <a:r>
              <a:rPr lang="en-GB" sz="1800" dirty="0">
                <a:solidFill>
                  <a:srgbClr val="3F3F3F"/>
                </a:solidFill>
                <a:latin typeface="Calibri"/>
                <a:ea typeface="Calibri"/>
                <a:cs typeface="Calibri"/>
                <a:sym typeface="Calibri"/>
              </a:rPr>
              <a:t> (52.1%) </a:t>
            </a:r>
          </a:p>
          <a:p>
            <a:pPr marL="285750" indent="-285750">
              <a:buClr>
                <a:schemeClr val="accent2"/>
              </a:buClr>
              <a:buSzPts val="1800"/>
              <a:buFont typeface="Arial"/>
              <a:buChar char="•"/>
            </a:pPr>
            <a:r>
              <a:rPr lang="en-GB" sz="1800" b="1" dirty="0">
                <a:solidFill>
                  <a:schemeClr val="accent2"/>
                </a:solidFill>
                <a:latin typeface="Calibri"/>
                <a:ea typeface="Calibri"/>
                <a:cs typeface="Calibri"/>
                <a:sym typeface="Calibri"/>
              </a:rPr>
              <a:t>Asthma</a:t>
            </a:r>
            <a:r>
              <a:rPr lang="en-GB" sz="1400" dirty="0">
                <a:solidFill>
                  <a:srgbClr val="3F3F3F"/>
                </a:solidFill>
                <a:latin typeface="Calibri"/>
                <a:ea typeface="Calibri"/>
                <a:cs typeface="Calibri"/>
                <a:sym typeface="Calibri"/>
              </a:rPr>
              <a:t> </a:t>
            </a:r>
            <a:r>
              <a:rPr lang="en-GB" sz="1800" dirty="0">
                <a:solidFill>
                  <a:srgbClr val="3F3F3F"/>
                </a:solidFill>
                <a:latin typeface="Calibri"/>
                <a:ea typeface="Calibri"/>
                <a:cs typeface="Calibri"/>
                <a:sym typeface="Calibri"/>
              </a:rPr>
              <a:t>(24.0%)</a:t>
            </a:r>
            <a:endParaRPr sz="1800" b="1" dirty="0"/>
          </a:p>
          <a:p>
            <a:pPr marL="285750" marR="0" lvl="0" indent="-285750" algn="l" rtl="0">
              <a:spcBef>
                <a:spcPts val="0"/>
              </a:spcBef>
              <a:spcAft>
                <a:spcPts val="0"/>
              </a:spcAft>
              <a:buClr>
                <a:schemeClr val="accent2"/>
              </a:buClr>
              <a:buSzPts val="1800"/>
              <a:buFont typeface="Arial"/>
              <a:buChar char="•"/>
            </a:pPr>
            <a:r>
              <a:rPr lang="en-GB" sz="1800" b="1" dirty="0">
                <a:solidFill>
                  <a:schemeClr val="accent2"/>
                </a:solidFill>
                <a:latin typeface="Calibri"/>
                <a:ea typeface="Calibri"/>
                <a:cs typeface="Calibri"/>
                <a:sym typeface="Calibri"/>
              </a:rPr>
              <a:t>Obesity</a:t>
            </a:r>
            <a:r>
              <a:rPr lang="en-GB" sz="1800" dirty="0">
                <a:solidFill>
                  <a:srgbClr val="3F3F3F"/>
                </a:solidFill>
                <a:latin typeface="Calibri"/>
                <a:ea typeface="Calibri"/>
                <a:cs typeface="Calibri"/>
                <a:sym typeface="Calibri"/>
              </a:rPr>
              <a:t> (22.2%)</a:t>
            </a:r>
            <a:endParaRPr dirty="0"/>
          </a:p>
        </p:txBody>
      </p:sp>
      <p:sp>
        <p:nvSpPr>
          <p:cNvPr id="82" name="Google Shape;82;p11"/>
          <p:cNvSpPr txBox="1"/>
          <p:nvPr/>
        </p:nvSpPr>
        <p:spPr>
          <a:xfrm>
            <a:off x="543521" y="2692473"/>
            <a:ext cx="5736778" cy="150682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Most common physical comorbidities for </a:t>
            </a:r>
            <a:r>
              <a:rPr lang="en-GB" sz="1800" b="1" dirty="0">
                <a:solidFill>
                  <a:schemeClr val="accent1"/>
                </a:solidFill>
                <a:latin typeface="Calibri"/>
                <a:ea typeface="Calibri"/>
                <a:cs typeface="Calibri"/>
                <a:sym typeface="Calibri"/>
              </a:rPr>
              <a:t>adults with asthma</a:t>
            </a:r>
            <a:r>
              <a:rPr lang="en-GB" sz="1800" dirty="0">
                <a:solidFill>
                  <a:srgbClr val="3F3F3F"/>
                </a:solidFill>
                <a:latin typeface="Calibri"/>
                <a:ea typeface="Calibri"/>
                <a:cs typeface="Calibri"/>
                <a:sym typeface="Calibri"/>
              </a:rPr>
              <a:t>:</a:t>
            </a:r>
            <a:endParaRPr dirty="0"/>
          </a:p>
          <a:p>
            <a:pPr marL="285750" marR="0" lvl="0" indent="-285750" algn="l" rtl="0">
              <a:spcBef>
                <a:spcPts val="0"/>
              </a:spcBef>
              <a:spcAft>
                <a:spcPts val="0"/>
              </a:spcAft>
              <a:buClr>
                <a:schemeClr val="accent2"/>
              </a:buClr>
              <a:buSzPts val="1800"/>
              <a:buFont typeface="Arial"/>
              <a:buChar char="•"/>
            </a:pPr>
            <a:r>
              <a:rPr lang="en-GB" sz="1800" b="1" dirty="0">
                <a:solidFill>
                  <a:schemeClr val="accent2"/>
                </a:solidFill>
                <a:latin typeface="Calibri"/>
                <a:ea typeface="Calibri"/>
                <a:cs typeface="Calibri"/>
                <a:sym typeface="Calibri"/>
              </a:rPr>
              <a:t>Atopy</a:t>
            </a:r>
            <a:r>
              <a:rPr lang="en-GB" sz="1800" dirty="0">
                <a:solidFill>
                  <a:srgbClr val="3F3F3F"/>
                </a:solidFill>
                <a:latin typeface="Calibri"/>
                <a:ea typeface="Calibri"/>
                <a:cs typeface="Calibri"/>
                <a:sym typeface="Calibri"/>
              </a:rPr>
              <a:t> (54.8%)</a:t>
            </a:r>
            <a:endParaRPr dirty="0"/>
          </a:p>
          <a:p>
            <a:pPr marL="285750" marR="0" lvl="0" indent="-285750" algn="l" rtl="0">
              <a:spcBef>
                <a:spcPts val="0"/>
              </a:spcBef>
              <a:spcAft>
                <a:spcPts val="0"/>
              </a:spcAft>
              <a:buClr>
                <a:schemeClr val="accent2"/>
              </a:buClr>
              <a:buSzPts val="1800"/>
              <a:buFont typeface="Arial"/>
              <a:buChar char="•"/>
            </a:pPr>
            <a:r>
              <a:rPr lang="en-GB" sz="1800" b="1" dirty="0">
                <a:solidFill>
                  <a:srgbClr val="E30053"/>
                </a:solidFill>
                <a:latin typeface="Calibri"/>
                <a:ea typeface="Calibri"/>
                <a:cs typeface="Calibri"/>
                <a:sym typeface="Calibri"/>
              </a:rPr>
              <a:t>Eczema</a:t>
            </a:r>
            <a:r>
              <a:rPr lang="en-GB" sz="1800" dirty="0">
                <a:solidFill>
                  <a:srgbClr val="3F3F3F"/>
                </a:solidFill>
                <a:latin typeface="Calibri"/>
                <a:ea typeface="Calibri"/>
                <a:cs typeface="Calibri"/>
                <a:sym typeface="Calibri"/>
              </a:rPr>
              <a:t> (38.8%)</a:t>
            </a:r>
          </a:p>
          <a:p>
            <a:pPr marL="285750" marR="0" lvl="0" indent="-285750" algn="l" rtl="0">
              <a:spcBef>
                <a:spcPts val="0"/>
              </a:spcBef>
              <a:spcAft>
                <a:spcPts val="0"/>
              </a:spcAft>
              <a:buClr>
                <a:schemeClr val="accent2"/>
              </a:buClr>
              <a:buSzPts val="1800"/>
              <a:buFont typeface="Arial"/>
              <a:buChar char="•"/>
            </a:pPr>
            <a:r>
              <a:rPr lang="en-GB" sz="1800" b="1" dirty="0">
                <a:solidFill>
                  <a:srgbClr val="E30053"/>
                </a:solidFill>
                <a:latin typeface="Calibri"/>
                <a:cs typeface="Calibri"/>
                <a:sym typeface="Calibri"/>
              </a:rPr>
              <a:t>Allergic rhinitis </a:t>
            </a:r>
            <a:r>
              <a:rPr lang="en-GB" sz="1800" dirty="0">
                <a:solidFill>
                  <a:srgbClr val="3F3F3F"/>
                </a:solidFill>
                <a:latin typeface="Calibri"/>
                <a:cs typeface="Calibri"/>
                <a:sym typeface="Calibri"/>
              </a:rPr>
              <a:t>(33.2%)</a:t>
            </a:r>
            <a:endParaRPr dirty="0"/>
          </a:p>
        </p:txBody>
      </p:sp>
      <p:sp>
        <p:nvSpPr>
          <p:cNvPr id="83" name="Google Shape;83;p11"/>
          <p:cNvSpPr txBox="1"/>
          <p:nvPr/>
        </p:nvSpPr>
        <p:spPr>
          <a:xfrm>
            <a:off x="563042" y="4232935"/>
            <a:ext cx="7753374" cy="12842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Most common physical comorbidities for </a:t>
            </a:r>
            <a:r>
              <a:rPr lang="en-GB" sz="1800" b="1" dirty="0">
                <a:solidFill>
                  <a:schemeClr val="accent1"/>
                </a:solidFill>
                <a:latin typeface="Calibri"/>
                <a:ea typeface="Calibri"/>
                <a:cs typeface="Calibri"/>
                <a:sym typeface="Calibri"/>
              </a:rPr>
              <a:t>children and young people with asthma</a:t>
            </a:r>
            <a:r>
              <a:rPr lang="en-GB" sz="1800" dirty="0">
                <a:solidFill>
                  <a:srgbClr val="3F3F3F"/>
                </a:solidFill>
                <a:latin typeface="Calibri"/>
                <a:ea typeface="Calibri"/>
                <a:cs typeface="Calibri"/>
                <a:sym typeface="Calibri"/>
              </a:rPr>
              <a:t>:</a:t>
            </a:r>
            <a:endParaRPr dirty="0"/>
          </a:p>
          <a:p>
            <a:pPr marL="285750" marR="0" lvl="0" indent="-285750" algn="l" rtl="0">
              <a:spcBef>
                <a:spcPts val="0"/>
              </a:spcBef>
              <a:spcAft>
                <a:spcPts val="0"/>
              </a:spcAft>
              <a:buClr>
                <a:schemeClr val="accent2"/>
              </a:buClr>
              <a:buSzPts val="1800"/>
              <a:buFont typeface="Arial"/>
              <a:buChar char="•"/>
            </a:pPr>
            <a:r>
              <a:rPr lang="en-GB" sz="1800" b="1" dirty="0">
                <a:solidFill>
                  <a:schemeClr val="accent2"/>
                </a:solidFill>
                <a:latin typeface="Calibri"/>
                <a:ea typeface="Calibri"/>
                <a:cs typeface="Calibri"/>
                <a:sym typeface="Calibri"/>
              </a:rPr>
              <a:t>Eczema</a:t>
            </a:r>
            <a:r>
              <a:rPr lang="en-GB" sz="1800" dirty="0">
                <a:solidFill>
                  <a:srgbClr val="3F3F3F"/>
                </a:solidFill>
                <a:latin typeface="Calibri"/>
                <a:ea typeface="Calibri"/>
                <a:cs typeface="Calibri"/>
                <a:sym typeface="Calibri"/>
              </a:rPr>
              <a:t> (53.8%) </a:t>
            </a:r>
            <a:endParaRPr dirty="0"/>
          </a:p>
          <a:p>
            <a:pPr marL="285750" marR="0" lvl="0" indent="-285750" algn="l" rtl="0">
              <a:spcBef>
                <a:spcPts val="0"/>
              </a:spcBef>
              <a:spcAft>
                <a:spcPts val="0"/>
              </a:spcAft>
              <a:buClr>
                <a:schemeClr val="accent2"/>
              </a:buClr>
              <a:buSzPts val="1800"/>
              <a:buFont typeface="Arial"/>
              <a:buChar char="•"/>
            </a:pPr>
            <a:r>
              <a:rPr lang="en-GB" sz="1800" b="1" dirty="0">
                <a:solidFill>
                  <a:schemeClr val="accent2"/>
                </a:solidFill>
                <a:latin typeface="Calibri"/>
                <a:ea typeface="Calibri"/>
                <a:cs typeface="Calibri"/>
                <a:sym typeface="Calibri"/>
              </a:rPr>
              <a:t>Hay fever</a:t>
            </a:r>
            <a:r>
              <a:rPr lang="en-GB" sz="1800" dirty="0">
                <a:solidFill>
                  <a:srgbClr val="3F3F3F"/>
                </a:solidFill>
                <a:latin typeface="Calibri"/>
                <a:ea typeface="Calibri"/>
                <a:cs typeface="Calibri"/>
                <a:sym typeface="Calibri"/>
              </a:rPr>
              <a:t> (22.2%)</a:t>
            </a:r>
            <a:endParaRPr dirty="0"/>
          </a:p>
        </p:txBody>
      </p:sp>
      <p:pic>
        <p:nvPicPr>
          <p:cNvPr id="84" name="Google Shape;84;p11" descr="Icon  Description automatically generated"/>
          <p:cNvPicPr preferRelativeResize="0"/>
          <p:nvPr/>
        </p:nvPicPr>
        <p:blipFill rotWithShape="1">
          <a:blip r:embed="rId5">
            <a:alphaModFix/>
          </a:blip>
          <a:srcRect/>
          <a:stretch/>
        </p:blipFill>
        <p:spPr>
          <a:xfrm>
            <a:off x="6732240" y="4682226"/>
            <a:ext cx="1467822" cy="1467822"/>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p:nvPr/>
        </p:nvSpPr>
        <p:spPr>
          <a:xfrm>
            <a:off x="637820" y="4025890"/>
            <a:ext cx="7868360" cy="1868007"/>
          </a:xfrm>
          <a:prstGeom prst="rect">
            <a:avLst/>
          </a:prstGeom>
          <a:solidFill>
            <a:srgbClr val="FBE9EB"/>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2"/>
          <p:cNvSpPr txBox="1"/>
          <p:nvPr/>
        </p:nvSpPr>
        <p:spPr>
          <a:xfrm>
            <a:off x="750485" y="4286024"/>
            <a:ext cx="5992207" cy="1218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Record </a:t>
            </a:r>
            <a:r>
              <a:rPr lang="en-GB" sz="1800" b="1" dirty="0">
                <a:solidFill>
                  <a:schemeClr val="accent2"/>
                </a:solidFill>
                <a:latin typeface="Calibri"/>
                <a:ea typeface="Calibri"/>
                <a:cs typeface="Calibri"/>
                <a:sym typeface="Calibri"/>
              </a:rPr>
              <a:t>post-bronchodilator spirometry ratio &lt;0.7 </a:t>
            </a:r>
            <a:r>
              <a:rPr lang="en-GB" sz="1800" dirty="0">
                <a:solidFill>
                  <a:srgbClr val="3F3F3F"/>
                </a:solidFill>
                <a:latin typeface="Calibri"/>
                <a:ea typeface="Calibri"/>
                <a:cs typeface="Calibri"/>
                <a:sym typeface="Calibri"/>
              </a:rPr>
              <a:t>for people on the COPD register. Ensure they have an accurate record in their notes including a spirometry trace, correct ratio and appropriate SNOMED code.</a:t>
            </a:r>
          </a:p>
          <a:p>
            <a:pPr marL="0" marR="0" lvl="0" indent="0" algn="l" rtl="0">
              <a:spcBef>
                <a:spcPts val="0"/>
              </a:spcBef>
              <a:spcAft>
                <a:spcPts val="0"/>
              </a:spcAft>
              <a:buNone/>
            </a:pPr>
            <a:r>
              <a:rPr lang="en-GB" sz="1600" b="1" i="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National target for Wales: </a:t>
            </a:r>
            <a:r>
              <a:rPr lang="en-GB" sz="1600" b="1" i="1" u="sng"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40%</a:t>
            </a:r>
            <a:r>
              <a:rPr lang="en-GB" sz="1600" b="1" i="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 or more of people on the COPD register by April 2023</a:t>
            </a:r>
            <a:endParaRPr sz="1200" i="1" dirty="0"/>
          </a:p>
        </p:txBody>
      </p:sp>
      <p:sp>
        <p:nvSpPr>
          <p:cNvPr id="92" name="Google Shape;92;p12"/>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Getting the diagnosis right</a:t>
            </a:r>
            <a:endParaRPr/>
          </a:p>
        </p:txBody>
      </p:sp>
      <p:sp>
        <p:nvSpPr>
          <p:cNvPr id="93" name="Google Shape;93;p12"/>
          <p:cNvSpPr txBox="1"/>
          <p:nvPr/>
        </p:nvSpPr>
        <p:spPr>
          <a:xfrm>
            <a:off x="2915816" y="1734576"/>
            <a:ext cx="4035697" cy="28496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400" b="1">
                <a:solidFill>
                  <a:schemeClr val="accent1"/>
                </a:solidFill>
                <a:latin typeface="Calibri"/>
                <a:ea typeface="Calibri"/>
                <a:cs typeface="Calibri"/>
                <a:sym typeface="Calibri"/>
              </a:rPr>
              <a:t>Post-bronchodilator spirometry </a:t>
            </a:r>
            <a:endParaRPr/>
          </a:p>
        </p:txBody>
      </p:sp>
      <p:sp>
        <p:nvSpPr>
          <p:cNvPr id="94" name="Google Shape;94;p12"/>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7</a:t>
            </a:fld>
            <a:endParaRPr/>
          </a:p>
        </p:txBody>
      </p:sp>
      <p:pic>
        <p:nvPicPr>
          <p:cNvPr id="95" name="Google Shape;95;p12" descr="Icon  Description automatically generated"/>
          <p:cNvPicPr preferRelativeResize="0"/>
          <p:nvPr/>
        </p:nvPicPr>
        <p:blipFill rotWithShape="1">
          <a:blip r:embed="rId3">
            <a:alphaModFix/>
          </a:blip>
          <a:srcRect/>
          <a:stretch/>
        </p:blipFill>
        <p:spPr>
          <a:xfrm>
            <a:off x="6661187" y="4043788"/>
            <a:ext cx="1844993" cy="1868007"/>
          </a:xfrm>
          <a:prstGeom prst="rect">
            <a:avLst/>
          </a:prstGeom>
          <a:noFill/>
          <a:ln>
            <a:noFill/>
          </a:ln>
        </p:spPr>
      </p:pic>
      <p:sp>
        <p:nvSpPr>
          <p:cNvPr id="97" name="Google Shape;97;p12"/>
          <p:cNvSpPr txBox="1"/>
          <p:nvPr/>
        </p:nvSpPr>
        <p:spPr>
          <a:xfrm>
            <a:off x="2915816" y="2273685"/>
            <a:ext cx="5184576" cy="93929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b="1" dirty="0">
                <a:solidFill>
                  <a:schemeClr val="accent2"/>
                </a:solidFill>
                <a:latin typeface="Calibri"/>
                <a:ea typeface="Calibri"/>
                <a:cs typeface="Calibri"/>
                <a:sym typeface="Calibri"/>
              </a:rPr>
              <a:t>1.9% </a:t>
            </a:r>
            <a:r>
              <a:rPr lang="en-GB" sz="1800" dirty="0">
                <a:solidFill>
                  <a:srgbClr val="3F3F3F"/>
                </a:solidFill>
                <a:latin typeface="Calibri"/>
                <a:ea typeface="Calibri"/>
                <a:cs typeface="Calibri"/>
                <a:sym typeface="Calibri"/>
              </a:rPr>
              <a:t>of adults diagnosed with COPD in the past 2 years had a record of </a:t>
            </a:r>
            <a:r>
              <a:rPr lang="en-GB" sz="1800" b="1" dirty="0">
                <a:solidFill>
                  <a:schemeClr val="accent2"/>
                </a:solidFill>
                <a:latin typeface="Calibri"/>
                <a:ea typeface="Calibri"/>
                <a:cs typeface="Calibri"/>
                <a:sym typeface="Calibri"/>
              </a:rPr>
              <a:t>post-bronchodilator spirometry ratio </a:t>
            </a:r>
            <a:r>
              <a:rPr lang="en-GB" sz="1800" b="1" u="sng" dirty="0">
                <a:solidFill>
                  <a:schemeClr val="accent2"/>
                </a:solidFill>
                <a:latin typeface="Calibri"/>
                <a:ea typeface="Calibri"/>
                <a:cs typeface="Calibri"/>
                <a:sym typeface="Calibri"/>
              </a:rPr>
              <a:t>&gt;</a:t>
            </a:r>
            <a:r>
              <a:rPr lang="en-GB" sz="1800" b="1" dirty="0">
                <a:solidFill>
                  <a:schemeClr val="accent2"/>
                </a:solidFill>
                <a:latin typeface="Calibri"/>
                <a:ea typeface="Calibri"/>
                <a:cs typeface="Calibri"/>
                <a:sym typeface="Calibri"/>
              </a:rPr>
              <a:t>0.2 and &lt;0.7</a:t>
            </a:r>
            <a:r>
              <a:rPr lang="en-GB" sz="1800" dirty="0">
                <a:solidFill>
                  <a:srgbClr val="3F3F3F"/>
                </a:solidFill>
                <a:latin typeface="Calibri"/>
                <a:ea typeface="Calibri"/>
                <a:cs typeface="Calibri"/>
                <a:sym typeface="Calibri"/>
              </a:rPr>
              <a:t>. </a:t>
            </a:r>
            <a:endParaRPr dirty="0"/>
          </a:p>
        </p:txBody>
      </p:sp>
      <p:sp>
        <p:nvSpPr>
          <p:cNvPr id="98" name="Google Shape;98;p12"/>
          <p:cNvSpPr/>
          <p:nvPr/>
        </p:nvSpPr>
        <p:spPr>
          <a:xfrm>
            <a:off x="3635896" y="3722400"/>
            <a:ext cx="2304256" cy="515389"/>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2000" b="1" dirty="0">
                <a:solidFill>
                  <a:schemeClr val="lt1"/>
                </a:solidFill>
                <a:latin typeface="Calibri"/>
                <a:ea typeface="Calibri"/>
                <a:cs typeface="Calibri"/>
                <a:sym typeface="Calibri"/>
              </a:rPr>
              <a:t>Improvement Priority 1</a:t>
            </a:r>
            <a:endParaRPr sz="1200" dirty="0"/>
          </a:p>
        </p:txBody>
      </p:sp>
      <p:pic>
        <p:nvPicPr>
          <p:cNvPr id="99" name="Google Shape;99;p12">
            <a:hlinkClick r:id="rId4"/>
          </p:cNvPr>
          <p:cNvPicPr preferRelativeResize="0"/>
          <p:nvPr/>
        </p:nvPicPr>
        <p:blipFill rotWithShape="1">
          <a:blip r:embed="rId5">
            <a:alphaModFix/>
          </a:blip>
          <a:srcRect/>
          <a:stretch/>
        </p:blipFill>
        <p:spPr>
          <a:xfrm>
            <a:off x="3059832" y="3692062"/>
            <a:ext cx="576064" cy="576064"/>
          </a:xfrm>
          <a:prstGeom prst="rect">
            <a:avLst/>
          </a:prstGeom>
          <a:noFill/>
          <a:ln>
            <a:noFill/>
          </a:ln>
        </p:spPr>
      </p:pic>
      <p:sp>
        <p:nvSpPr>
          <p:cNvPr id="100" name="Google Shape;100;p12"/>
          <p:cNvSpPr/>
          <p:nvPr/>
        </p:nvSpPr>
        <p:spPr>
          <a:xfrm>
            <a:off x="432187" y="6021288"/>
            <a:ext cx="8460293"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i="1">
                <a:solidFill>
                  <a:srgbClr val="3F3F3F"/>
                </a:solidFill>
                <a:latin typeface="Calibri"/>
                <a:ea typeface="Calibri"/>
                <a:cs typeface="Calibri"/>
                <a:sym typeface="Calibri"/>
              </a:rPr>
              <a:t>QR codes embedded within the clinical audit report and throughout this slideset direct to six QI projects which link directly to the QI priorities.</a:t>
            </a:r>
            <a:endParaRPr/>
          </a:p>
        </p:txBody>
      </p:sp>
      <p:pic>
        <p:nvPicPr>
          <p:cNvPr id="2" name="Picture 1">
            <a:extLst>
              <a:ext uri="{FF2B5EF4-FFF2-40B4-BE49-F238E27FC236}">
                <a16:creationId xmlns:a16="http://schemas.microsoft.com/office/drawing/2014/main" id="{A4499244-AC25-4912-A578-248F808A96DB}"/>
              </a:ext>
            </a:extLst>
          </p:cNvPr>
          <p:cNvPicPr>
            <a:picLocks noChangeAspect="1"/>
          </p:cNvPicPr>
          <p:nvPr/>
        </p:nvPicPr>
        <p:blipFill>
          <a:blip r:embed="rId6"/>
          <a:stretch>
            <a:fillRect/>
          </a:stretch>
        </p:blipFill>
        <p:spPr>
          <a:xfrm>
            <a:off x="832954" y="1124744"/>
            <a:ext cx="1505843" cy="2603218"/>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p:nvPr/>
        </p:nvSpPr>
        <p:spPr>
          <a:xfrm>
            <a:off x="3572071" y="1603823"/>
            <a:ext cx="4934110" cy="4417466"/>
          </a:xfrm>
          <a:prstGeom prst="rect">
            <a:avLst/>
          </a:prstGeom>
          <a:solidFill>
            <a:srgbClr val="FBE9EB"/>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3"/>
          <p:cNvSpPr txBox="1"/>
          <p:nvPr/>
        </p:nvSpPr>
        <p:spPr>
          <a:xfrm>
            <a:off x="3976674" y="1953581"/>
            <a:ext cx="4276611" cy="232165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500" dirty="0">
                <a:solidFill>
                  <a:srgbClr val="3F3F3F"/>
                </a:solidFill>
                <a:latin typeface="Calibri"/>
                <a:ea typeface="Calibri"/>
                <a:cs typeface="Calibri"/>
                <a:sym typeface="Calibri"/>
              </a:rPr>
              <a:t>Evidence and code appropriately </a:t>
            </a:r>
            <a:r>
              <a:rPr lang="en-GB" sz="1500" b="1" dirty="0">
                <a:solidFill>
                  <a:schemeClr val="accent2"/>
                </a:solidFill>
                <a:latin typeface="Calibri"/>
                <a:ea typeface="Calibri"/>
                <a:cs typeface="Calibri"/>
                <a:sym typeface="Calibri"/>
              </a:rPr>
              <a:t>objective variability </a:t>
            </a:r>
            <a:r>
              <a:rPr lang="en-GB" sz="1500" dirty="0">
                <a:solidFill>
                  <a:srgbClr val="3F3F3F"/>
                </a:solidFill>
                <a:latin typeface="Calibri"/>
                <a:ea typeface="Calibri"/>
                <a:cs typeface="Calibri"/>
                <a:sym typeface="Calibri"/>
              </a:rPr>
              <a:t>for people diagnosed with asthma as demonstrated by at least one of the following:</a:t>
            </a:r>
            <a:endParaRPr dirty="0"/>
          </a:p>
          <a:p>
            <a:pPr marL="285750" marR="0" lvl="0" indent="-285750" algn="l" rtl="0">
              <a:spcBef>
                <a:spcPts val="0"/>
              </a:spcBef>
              <a:spcAft>
                <a:spcPts val="0"/>
              </a:spcAft>
              <a:buClr>
                <a:srgbClr val="3F3F3F"/>
              </a:buClr>
              <a:buSzPts val="1500"/>
              <a:buFont typeface="Calibri"/>
              <a:buChar char="&gt;"/>
            </a:pPr>
            <a:r>
              <a:rPr lang="en-GB" sz="1500" dirty="0" err="1">
                <a:solidFill>
                  <a:srgbClr val="3F3F3F"/>
                </a:solidFill>
                <a:latin typeface="Calibri"/>
                <a:ea typeface="Calibri"/>
                <a:cs typeface="Calibri"/>
                <a:sym typeface="Calibri"/>
              </a:rPr>
              <a:t>Spirometric</a:t>
            </a:r>
            <a:r>
              <a:rPr lang="en-GB" sz="1500" dirty="0">
                <a:solidFill>
                  <a:srgbClr val="3F3F3F"/>
                </a:solidFill>
                <a:latin typeface="Calibri"/>
                <a:ea typeface="Calibri"/>
                <a:cs typeface="Calibri"/>
                <a:sym typeface="Calibri"/>
              </a:rPr>
              <a:t> evidence of a significant FEV1 response to a short-acting beta-agonist (SABA) or after a trial of treatment with inhaled corticosteroids (ICS)</a:t>
            </a:r>
            <a:endParaRPr dirty="0"/>
          </a:p>
          <a:p>
            <a:pPr marL="285750" marR="0" lvl="0" indent="-285750" algn="l" rtl="0">
              <a:spcBef>
                <a:spcPts val="0"/>
              </a:spcBef>
              <a:spcAft>
                <a:spcPts val="0"/>
              </a:spcAft>
              <a:buClr>
                <a:srgbClr val="3F3F3F"/>
              </a:buClr>
              <a:buSzPts val="1500"/>
              <a:buFont typeface="Calibri"/>
              <a:buChar char="&gt;"/>
            </a:pPr>
            <a:r>
              <a:rPr lang="en-GB" sz="1500" dirty="0">
                <a:solidFill>
                  <a:srgbClr val="3F3F3F"/>
                </a:solidFill>
                <a:latin typeface="Calibri"/>
                <a:ea typeface="Calibri"/>
                <a:cs typeface="Calibri"/>
                <a:sym typeface="Calibri"/>
              </a:rPr>
              <a:t>Oral corticosteroids (OCS) or prescription for ICS using medication codes in conjunction with significant reversibility</a:t>
            </a:r>
            <a:endParaRPr dirty="0"/>
          </a:p>
          <a:p>
            <a:pPr marL="0" marR="0" lvl="0" indent="0" algn="l" rtl="0">
              <a:spcBef>
                <a:spcPts val="0"/>
              </a:spcBef>
              <a:spcAft>
                <a:spcPts val="0"/>
              </a:spcAft>
              <a:buNone/>
            </a:pPr>
            <a:endParaRPr sz="1500" dirty="0">
              <a:solidFill>
                <a:srgbClr val="3F3F3F"/>
              </a:solidFill>
              <a:latin typeface="Calibri"/>
              <a:ea typeface="Calibri"/>
              <a:cs typeface="Calibri"/>
              <a:sym typeface="Calibri"/>
            </a:endParaRPr>
          </a:p>
        </p:txBody>
      </p:sp>
      <p:sp>
        <p:nvSpPr>
          <p:cNvPr id="108" name="Google Shape;108;p13"/>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Getting the diagnosis right</a:t>
            </a:r>
            <a:endParaRPr/>
          </a:p>
        </p:txBody>
      </p:sp>
      <p:sp>
        <p:nvSpPr>
          <p:cNvPr id="109" name="Google Shape;109;p13"/>
          <p:cNvSpPr txBox="1"/>
          <p:nvPr/>
        </p:nvSpPr>
        <p:spPr>
          <a:xfrm>
            <a:off x="565481" y="3699380"/>
            <a:ext cx="3006590" cy="28496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400" b="1">
                <a:solidFill>
                  <a:schemeClr val="accent1"/>
                </a:solidFill>
                <a:latin typeface="Calibri"/>
                <a:ea typeface="Calibri"/>
                <a:cs typeface="Calibri"/>
                <a:sym typeface="Calibri"/>
              </a:rPr>
              <a:t>Objective variability</a:t>
            </a:r>
            <a:endParaRPr/>
          </a:p>
        </p:txBody>
      </p:sp>
      <p:sp>
        <p:nvSpPr>
          <p:cNvPr id="110" name="Google Shape;110;p13"/>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8</a:t>
            </a:fld>
            <a:endParaRPr/>
          </a:p>
        </p:txBody>
      </p:sp>
      <p:pic>
        <p:nvPicPr>
          <p:cNvPr id="111" name="Google Shape;111;p13" descr="Icon  Description automatically generated"/>
          <p:cNvPicPr preferRelativeResize="0"/>
          <p:nvPr/>
        </p:nvPicPr>
        <p:blipFill rotWithShape="1">
          <a:blip r:embed="rId3">
            <a:alphaModFix/>
          </a:blip>
          <a:srcRect/>
          <a:stretch/>
        </p:blipFill>
        <p:spPr>
          <a:xfrm>
            <a:off x="6725792" y="4102324"/>
            <a:ext cx="1844993" cy="1868007"/>
          </a:xfrm>
          <a:prstGeom prst="rect">
            <a:avLst/>
          </a:prstGeom>
          <a:noFill/>
          <a:ln>
            <a:noFill/>
          </a:ln>
        </p:spPr>
      </p:pic>
      <p:sp>
        <p:nvSpPr>
          <p:cNvPr id="112" name="Google Shape;112;p13"/>
          <p:cNvSpPr txBox="1"/>
          <p:nvPr/>
        </p:nvSpPr>
        <p:spPr>
          <a:xfrm>
            <a:off x="565480" y="4238489"/>
            <a:ext cx="2710376" cy="191714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b="1" dirty="0">
                <a:solidFill>
                  <a:schemeClr val="accent2"/>
                </a:solidFill>
                <a:latin typeface="Calibri"/>
                <a:ea typeface="Calibri"/>
                <a:cs typeface="Calibri"/>
                <a:sym typeface="Calibri"/>
              </a:rPr>
              <a:t>43.9% </a:t>
            </a:r>
            <a:r>
              <a:rPr lang="en-GB" sz="1800" dirty="0">
                <a:solidFill>
                  <a:srgbClr val="3F3F3F"/>
                </a:solidFill>
                <a:latin typeface="Calibri"/>
                <a:ea typeface="Calibri"/>
                <a:cs typeface="Calibri"/>
                <a:sym typeface="Calibri"/>
              </a:rPr>
              <a:t>of adults and </a:t>
            </a:r>
            <a:r>
              <a:rPr lang="en-GB" sz="1800" b="1" dirty="0">
                <a:solidFill>
                  <a:srgbClr val="E30053"/>
                </a:solidFill>
                <a:latin typeface="Calibri"/>
                <a:ea typeface="Calibri"/>
                <a:cs typeface="Calibri"/>
                <a:sym typeface="Calibri"/>
              </a:rPr>
              <a:t>34.0%</a:t>
            </a:r>
            <a:r>
              <a:rPr lang="en-GB" sz="1800" dirty="0">
                <a:solidFill>
                  <a:srgbClr val="3F3F3F"/>
                </a:solidFill>
                <a:latin typeface="Calibri"/>
                <a:ea typeface="Calibri"/>
                <a:cs typeface="Calibri"/>
                <a:sym typeface="Calibri"/>
              </a:rPr>
              <a:t> of children and young people diagnosed with asthma in the past 2 years had one or more </a:t>
            </a:r>
            <a:r>
              <a:rPr lang="en-GB" sz="1800" b="1" dirty="0">
                <a:solidFill>
                  <a:schemeClr val="accent2"/>
                </a:solidFill>
                <a:latin typeface="Calibri"/>
                <a:ea typeface="Calibri"/>
                <a:cs typeface="Calibri"/>
                <a:sym typeface="Calibri"/>
              </a:rPr>
              <a:t>objective measurement</a:t>
            </a:r>
            <a:r>
              <a:rPr lang="en-GB" sz="1800" dirty="0">
                <a:solidFill>
                  <a:srgbClr val="3F3F3F"/>
                </a:solidFill>
                <a:latin typeface="Calibri"/>
                <a:ea typeface="Calibri"/>
                <a:cs typeface="Calibri"/>
                <a:sym typeface="Calibri"/>
              </a:rPr>
              <a:t>* ever recorded.</a:t>
            </a:r>
            <a:endParaRPr dirty="0"/>
          </a:p>
        </p:txBody>
      </p:sp>
      <p:sp>
        <p:nvSpPr>
          <p:cNvPr id="113" name="Google Shape;113;p13"/>
          <p:cNvSpPr/>
          <p:nvPr/>
        </p:nvSpPr>
        <p:spPr>
          <a:xfrm>
            <a:off x="5164622" y="1343790"/>
            <a:ext cx="2304256" cy="515389"/>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2000" b="1" dirty="0">
                <a:solidFill>
                  <a:schemeClr val="lt1"/>
                </a:solidFill>
                <a:latin typeface="Calibri"/>
                <a:ea typeface="Calibri"/>
                <a:cs typeface="Calibri"/>
                <a:sym typeface="Calibri"/>
              </a:rPr>
              <a:t>Improvement Priority 2</a:t>
            </a:r>
            <a:endParaRPr sz="1200" dirty="0"/>
          </a:p>
        </p:txBody>
      </p:sp>
      <p:sp>
        <p:nvSpPr>
          <p:cNvPr id="115" name="Google Shape;115;p13"/>
          <p:cNvSpPr txBox="1"/>
          <p:nvPr/>
        </p:nvSpPr>
        <p:spPr>
          <a:xfrm>
            <a:off x="3897809" y="6049314"/>
            <a:ext cx="4638680" cy="21263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a:solidFill>
                  <a:srgbClr val="3F3F3F"/>
                </a:solidFill>
                <a:latin typeface="Calibri"/>
                <a:ea typeface="Calibri"/>
                <a:cs typeface="Calibri"/>
                <a:sym typeface="Calibri"/>
              </a:rPr>
              <a:t>*Spirometry, peak flow with &gt;1 reading/evidence of peak flow diary or FeNO test.</a:t>
            </a:r>
            <a:endParaRPr/>
          </a:p>
        </p:txBody>
      </p:sp>
      <p:sp>
        <p:nvSpPr>
          <p:cNvPr id="116" name="Google Shape;116;p13"/>
          <p:cNvSpPr txBox="1"/>
          <p:nvPr/>
        </p:nvSpPr>
        <p:spPr>
          <a:xfrm>
            <a:off x="3976674" y="4023341"/>
            <a:ext cx="3024336" cy="908911"/>
          </a:xfrm>
          <a:prstGeom prst="rect">
            <a:avLst/>
          </a:prstGeom>
          <a:noFill/>
          <a:ln>
            <a:noFill/>
          </a:ln>
        </p:spPr>
        <p:txBody>
          <a:bodyPr spcFirstLastPara="1" wrap="square" lIns="0" tIns="0" rIns="0" bIns="0" anchor="t" anchorCtr="0">
            <a:noAutofit/>
          </a:bodyPr>
          <a:lstStyle/>
          <a:p>
            <a:pPr marL="285750" marR="0" lvl="0" indent="-285750" algn="l" rtl="0">
              <a:spcBef>
                <a:spcPts val="0"/>
              </a:spcBef>
              <a:spcAft>
                <a:spcPts val="0"/>
              </a:spcAft>
              <a:buClr>
                <a:srgbClr val="3F3F3F"/>
              </a:buClr>
              <a:buSzPts val="1500"/>
              <a:buFont typeface="Calibri"/>
              <a:buChar char="&gt;"/>
            </a:pPr>
            <a:r>
              <a:rPr lang="en-GB" sz="1500" dirty="0">
                <a:solidFill>
                  <a:srgbClr val="3F3F3F"/>
                </a:solidFill>
                <a:latin typeface="Calibri"/>
                <a:ea typeface="Calibri"/>
                <a:cs typeface="Calibri"/>
                <a:sym typeface="Calibri"/>
              </a:rPr>
              <a:t>Evidence of significantly variable peak expiratory flow rate (PEFR)</a:t>
            </a:r>
            <a:endParaRPr dirty="0"/>
          </a:p>
          <a:p>
            <a:pPr marL="285750" marR="0" lvl="0" indent="-285750" algn="l" rtl="0">
              <a:spcBef>
                <a:spcPts val="0"/>
              </a:spcBef>
              <a:spcAft>
                <a:spcPts val="0"/>
              </a:spcAft>
              <a:buClr>
                <a:srgbClr val="3F3F3F"/>
              </a:buClr>
              <a:buSzPts val="1500"/>
              <a:buFont typeface="Calibri"/>
              <a:buChar char="&gt;"/>
            </a:pPr>
            <a:r>
              <a:rPr lang="en-GB" sz="1500" dirty="0">
                <a:solidFill>
                  <a:srgbClr val="3F3F3F"/>
                </a:solidFill>
                <a:latin typeface="Calibri"/>
                <a:ea typeface="Calibri"/>
                <a:cs typeface="Calibri"/>
                <a:sym typeface="Calibri"/>
              </a:rPr>
              <a:t>Positive fractional exhaled nitric oxide (</a:t>
            </a:r>
            <a:r>
              <a:rPr lang="en-GB" sz="1500" dirty="0" err="1">
                <a:solidFill>
                  <a:srgbClr val="3F3F3F"/>
                </a:solidFill>
                <a:latin typeface="Calibri"/>
                <a:ea typeface="Calibri"/>
                <a:cs typeface="Calibri"/>
                <a:sym typeface="Calibri"/>
              </a:rPr>
              <a:t>FeNO</a:t>
            </a:r>
            <a:r>
              <a:rPr lang="en-GB" sz="1500" dirty="0">
                <a:solidFill>
                  <a:srgbClr val="3F3F3F"/>
                </a:solidFill>
                <a:latin typeface="Calibri"/>
                <a:ea typeface="Calibri"/>
                <a:cs typeface="Calibri"/>
                <a:sym typeface="Calibri"/>
              </a:rPr>
              <a:t>) result.</a:t>
            </a:r>
            <a:endParaRPr dirty="0"/>
          </a:p>
          <a:p>
            <a:pPr marL="0" marR="0" lvl="0" indent="0" algn="l" rtl="0">
              <a:spcBef>
                <a:spcPts val="0"/>
              </a:spcBef>
              <a:spcAft>
                <a:spcPts val="0"/>
              </a:spcAft>
              <a:buNone/>
            </a:pPr>
            <a:endParaRPr lang="en-GB" sz="1500" dirty="0">
              <a:solidFill>
                <a:srgbClr val="3F3F3F"/>
              </a:solidFill>
              <a:latin typeface="Calibri"/>
              <a:ea typeface="Calibri"/>
              <a:cs typeface="Calibri"/>
              <a:sym typeface="Calibri"/>
            </a:endParaRPr>
          </a:p>
          <a:p>
            <a:r>
              <a:rPr lang="en-GB" sz="1600" b="1" i="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National target for Wales: </a:t>
            </a:r>
            <a:r>
              <a:rPr lang="en-GB" sz="1600" b="1" i="1" u="sng"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80%</a:t>
            </a:r>
            <a:r>
              <a:rPr lang="en-GB" sz="1600" b="1" i="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 or more of people with asthma  by April 2023</a:t>
            </a:r>
            <a:r>
              <a:rPr lang="en-GB" sz="1800" b="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solidFill>
                <a:srgbClr val="15161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endParaRPr sz="1500" dirty="0">
              <a:solidFill>
                <a:srgbClr val="3F3F3F"/>
              </a:solidFill>
              <a:latin typeface="Calibri"/>
              <a:ea typeface="Calibri"/>
              <a:cs typeface="Calibri"/>
              <a:sym typeface="Calibri"/>
            </a:endParaRPr>
          </a:p>
        </p:txBody>
      </p:sp>
      <p:pic>
        <p:nvPicPr>
          <p:cNvPr id="117" name="Google Shape;117;p13">
            <a:hlinkClick r:id="rId4"/>
          </p:cNvPr>
          <p:cNvPicPr preferRelativeResize="0"/>
          <p:nvPr/>
        </p:nvPicPr>
        <p:blipFill rotWithShape="1">
          <a:blip r:embed="rId5">
            <a:alphaModFix/>
          </a:blip>
          <a:srcRect/>
          <a:stretch/>
        </p:blipFill>
        <p:spPr>
          <a:xfrm>
            <a:off x="4616723" y="1339305"/>
            <a:ext cx="547899" cy="547899"/>
          </a:xfrm>
          <a:prstGeom prst="rect">
            <a:avLst/>
          </a:prstGeom>
          <a:noFill/>
          <a:ln>
            <a:noFill/>
          </a:ln>
        </p:spPr>
      </p:pic>
      <p:pic>
        <p:nvPicPr>
          <p:cNvPr id="14" name="Picture 13">
            <a:extLst>
              <a:ext uri="{FF2B5EF4-FFF2-40B4-BE49-F238E27FC236}">
                <a16:creationId xmlns:a16="http://schemas.microsoft.com/office/drawing/2014/main" id="{1B7CCCBD-2742-475F-A3C3-58744918A21B}"/>
              </a:ext>
            </a:extLst>
          </p:cNvPr>
          <p:cNvPicPr/>
          <p:nvPr/>
        </p:nvPicPr>
        <p:blipFill>
          <a:blip r:embed="rId6">
            <a:extLst>
              <a:ext uri="{28A0092B-C50C-407E-A947-70E740481C1C}">
                <a14:useLocalDpi xmlns:a14="http://schemas.microsoft.com/office/drawing/2010/main" val="0"/>
              </a:ext>
            </a:extLst>
          </a:blip>
          <a:srcRect t="3582" b="3582"/>
          <a:stretch>
            <a:fillRect/>
          </a:stretch>
        </p:blipFill>
        <p:spPr bwMode="auto">
          <a:xfrm>
            <a:off x="234307" y="1327377"/>
            <a:ext cx="1440815" cy="2311400"/>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D398E1CD-60BA-43CC-917C-AC69D9806D56}"/>
              </a:ext>
            </a:extLst>
          </p:cNvPr>
          <p:cNvPicPr/>
          <p:nvPr/>
        </p:nvPicPr>
        <p:blipFill rotWithShape="1">
          <a:blip r:embed="rId7">
            <a:extLst>
              <a:ext uri="{28A0092B-C50C-407E-A947-70E740481C1C}">
                <a14:useLocalDpi xmlns:a14="http://schemas.microsoft.com/office/drawing/2010/main" val="0"/>
              </a:ext>
            </a:extLst>
          </a:blip>
          <a:srcRect l="-1727" t="-1" r="16" b="724"/>
          <a:stretch/>
        </p:blipFill>
        <p:spPr bwMode="auto">
          <a:xfrm>
            <a:off x="1820166" y="1327377"/>
            <a:ext cx="1440815" cy="2311400"/>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p:nvPr/>
        </p:nvSpPr>
        <p:spPr>
          <a:xfrm>
            <a:off x="637820" y="4207391"/>
            <a:ext cx="7868360" cy="1948240"/>
          </a:xfrm>
          <a:prstGeom prst="rect">
            <a:avLst/>
          </a:prstGeom>
          <a:solidFill>
            <a:srgbClr val="FBE9EB"/>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4"/>
          <p:cNvSpPr txBox="1"/>
          <p:nvPr/>
        </p:nvSpPr>
        <p:spPr>
          <a:xfrm>
            <a:off x="884049" y="4546605"/>
            <a:ext cx="5992207" cy="1218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dirty="0">
                <a:solidFill>
                  <a:srgbClr val="3F3F3F"/>
                </a:solidFill>
                <a:latin typeface="Calibri"/>
                <a:ea typeface="Calibri"/>
                <a:cs typeface="Calibri"/>
                <a:sym typeface="Calibri"/>
              </a:rPr>
              <a:t>Ask parents about </a:t>
            </a:r>
            <a:r>
              <a:rPr lang="en-GB" sz="1800" b="1" dirty="0">
                <a:solidFill>
                  <a:schemeClr val="accent2"/>
                </a:solidFill>
                <a:latin typeface="Calibri"/>
                <a:ea typeface="Calibri"/>
                <a:cs typeface="Calibri"/>
                <a:sym typeface="Calibri"/>
              </a:rPr>
              <a:t>second-hand smoke exposure </a:t>
            </a:r>
            <a:r>
              <a:rPr lang="en-GB" sz="1800" dirty="0">
                <a:solidFill>
                  <a:srgbClr val="3F3F3F"/>
                </a:solidFill>
                <a:latin typeface="Calibri"/>
                <a:ea typeface="Calibri"/>
                <a:cs typeface="Calibri"/>
                <a:sym typeface="Calibri"/>
              </a:rPr>
              <a:t>and provide very brief advice (VBA) at their children's asthma review. Evidence with the appropriate SNOMED code in the child’s notes.</a:t>
            </a:r>
          </a:p>
          <a:p>
            <a:r>
              <a:rPr lang="en-GB" sz="1600" b="1" i="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National target for Wales: </a:t>
            </a:r>
            <a:r>
              <a:rPr lang="en-GB" sz="1600" b="1" i="1" u="sng"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20%</a:t>
            </a:r>
            <a:r>
              <a:rPr lang="en-GB" sz="1600" b="1" i="1" dirty="0">
                <a:solidFill>
                  <a:srgbClr val="E42169"/>
                </a:solidFill>
                <a:effectLst/>
                <a:latin typeface="Calibri" panose="020F0502020204030204" pitchFamily="34" charset="0"/>
                <a:ea typeface="Calibri" panose="020F0502020204030204" pitchFamily="34" charset="0"/>
                <a:cs typeface="Times New Roman" panose="02020603050405020304" pitchFamily="18" charset="0"/>
              </a:rPr>
              <a:t> or more of parents who have children and/or young people with asthma by April 2023.</a:t>
            </a:r>
            <a:endParaRPr lang="en-GB" sz="1600" i="1" dirty="0">
              <a:solidFill>
                <a:srgbClr val="15161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endParaRPr dirty="0"/>
          </a:p>
        </p:txBody>
      </p:sp>
      <p:sp>
        <p:nvSpPr>
          <p:cNvPr id="125" name="Google Shape;125;p14"/>
          <p:cNvSpPr txBox="1">
            <a:spLocks noGrp="1"/>
          </p:cNvSpPr>
          <p:nvPr>
            <p:ph type="title"/>
          </p:nvPr>
        </p:nvSpPr>
        <p:spPr>
          <a:xfrm>
            <a:off x="563042" y="702369"/>
            <a:ext cx="8147050" cy="4223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accent2"/>
              </a:buClr>
              <a:buSzPts val="3500"/>
              <a:buFont typeface="Calibri"/>
              <a:buNone/>
            </a:pPr>
            <a:r>
              <a:rPr lang="en-GB"/>
              <a:t>Assessing severity and future risk</a:t>
            </a:r>
            <a:endParaRPr/>
          </a:p>
        </p:txBody>
      </p:sp>
      <p:sp>
        <p:nvSpPr>
          <p:cNvPr id="126" name="Google Shape;126;p14"/>
          <p:cNvSpPr txBox="1"/>
          <p:nvPr/>
        </p:nvSpPr>
        <p:spPr>
          <a:xfrm>
            <a:off x="4644008" y="1734576"/>
            <a:ext cx="4035697" cy="28496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400" b="1" dirty="0">
                <a:solidFill>
                  <a:schemeClr val="accent1"/>
                </a:solidFill>
                <a:latin typeface="Calibri"/>
                <a:ea typeface="Calibri"/>
                <a:cs typeface="Calibri"/>
                <a:sym typeface="Calibri"/>
              </a:rPr>
              <a:t>Second-hand smoke exposure </a:t>
            </a:r>
            <a:endParaRPr dirty="0"/>
          </a:p>
        </p:txBody>
      </p:sp>
      <p:sp>
        <p:nvSpPr>
          <p:cNvPr id="127" name="Google Shape;127;p14"/>
          <p:cNvSpPr txBox="1">
            <a:spLocks noGrp="1"/>
          </p:cNvSpPr>
          <p:nvPr>
            <p:ph type="sldNum" idx="12"/>
          </p:nvPr>
        </p:nvSpPr>
        <p:spPr>
          <a:xfrm>
            <a:off x="0" y="6356350"/>
            <a:ext cx="9144000"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9</a:t>
            </a:fld>
            <a:endParaRPr/>
          </a:p>
        </p:txBody>
      </p:sp>
      <p:pic>
        <p:nvPicPr>
          <p:cNvPr id="128" name="Google Shape;128;p14" descr="Icon  Description automatically generated"/>
          <p:cNvPicPr preferRelativeResize="0"/>
          <p:nvPr/>
        </p:nvPicPr>
        <p:blipFill rotWithShape="1">
          <a:blip r:embed="rId3">
            <a:alphaModFix/>
          </a:blip>
          <a:srcRect/>
          <a:stretch/>
        </p:blipFill>
        <p:spPr>
          <a:xfrm>
            <a:off x="6661187" y="4225289"/>
            <a:ext cx="1844993" cy="1868007"/>
          </a:xfrm>
          <a:prstGeom prst="rect">
            <a:avLst/>
          </a:prstGeom>
          <a:noFill/>
          <a:ln>
            <a:noFill/>
          </a:ln>
        </p:spPr>
      </p:pic>
      <p:sp>
        <p:nvSpPr>
          <p:cNvPr id="129" name="Google Shape;129;p14"/>
          <p:cNvSpPr txBox="1"/>
          <p:nvPr/>
        </p:nvSpPr>
        <p:spPr>
          <a:xfrm>
            <a:off x="4644008" y="2273685"/>
            <a:ext cx="3849188" cy="8672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800" b="1" dirty="0">
                <a:solidFill>
                  <a:schemeClr val="accent2"/>
                </a:solidFill>
                <a:latin typeface="Calibri"/>
                <a:ea typeface="Calibri"/>
                <a:cs typeface="Calibri"/>
                <a:sym typeface="Calibri"/>
              </a:rPr>
              <a:t>1.3% </a:t>
            </a:r>
            <a:r>
              <a:rPr lang="en-GB" sz="1800" dirty="0">
                <a:solidFill>
                  <a:srgbClr val="3F3F3F"/>
                </a:solidFill>
                <a:latin typeface="Calibri"/>
                <a:ea typeface="Calibri"/>
                <a:cs typeface="Calibri"/>
                <a:sym typeface="Calibri"/>
              </a:rPr>
              <a:t>of 6–18-year olds had a record of a </a:t>
            </a:r>
            <a:r>
              <a:rPr lang="en-GB" sz="1800" b="1" dirty="0">
                <a:solidFill>
                  <a:schemeClr val="accent2"/>
                </a:solidFill>
                <a:latin typeface="Calibri"/>
                <a:ea typeface="Calibri"/>
                <a:cs typeface="Calibri"/>
                <a:sym typeface="Calibri"/>
              </a:rPr>
              <a:t>check of exposure to second-hand smoke</a:t>
            </a:r>
            <a:r>
              <a:rPr lang="en-GB" sz="1800" dirty="0">
                <a:solidFill>
                  <a:srgbClr val="3F3F3F"/>
                </a:solidFill>
                <a:latin typeface="Calibri"/>
                <a:ea typeface="Calibri"/>
                <a:cs typeface="Calibri"/>
                <a:sym typeface="Calibri"/>
              </a:rPr>
              <a:t>.</a:t>
            </a:r>
            <a:endParaRPr sz="1800" dirty="0">
              <a:solidFill>
                <a:srgbClr val="3F3F3F"/>
              </a:solidFill>
              <a:highlight>
                <a:srgbClr val="FFFF00"/>
              </a:highlight>
              <a:latin typeface="Calibri"/>
              <a:ea typeface="Calibri"/>
              <a:cs typeface="Calibri"/>
              <a:sym typeface="Calibri"/>
            </a:endParaRPr>
          </a:p>
        </p:txBody>
      </p:sp>
      <p:sp>
        <p:nvSpPr>
          <p:cNvPr id="131" name="Google Shape;131;p14"/>
          <p:cNvSpPr/>
          <p:nvPr/>
        </p:nvSpPr>
        <p:spPr>
          <a:xfrm>
            <a:off x="3635896" y="3898533"/>
            <a:ext cx="2304256" cy="515389"/>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GB" sz="2000" b="1" dirty="0">
                <a:solidFill>
                  <a:schemeClr val="lt1"/>
                </a:solidFill>
                <a:latin typeface="Calibri"/>
                <a:ea typeface="Calibri"/>
                <a:cs typeface="Calibri"/>
                <a:sym typeface="Calibri"/>
              </a:rPr>
              <a:t>Improvement Priority 3</a:t>
            </a:r>
            <a:endParaRPr sz="1200" dirty="0"/>
          </a:p>
        </p:txBody>
      </p:sp>
      <p:pic>
        <p:nvPicPr>
          <p:cNvPr id="132" name="Google Shape;132;p14" descr="A picture containing arrow  Description automatically generated"/>
          <p:cNvPicPr preferRelativeResize="0"/>
          <p:nvPr/>
        </p:nvPicPr>
        <p:blipFill rotWithShape="1">
          <a:blip r:embed="rId4">
            <a:alphaModFix/>
          </a:blip>
          <a:srcRect b="31325"/>
          <a:stretch/>
        </p:blipFill>
        <p:spPr>
          <a:xfrm>
            <a:off x="6326383" y="2484341"/>
            <a:ext cx="2514600" cy="1578620"/>
          </a:xfrm>
          <a:prstGeom prst="rect">
            <a:avLst/>
          </a:prstGeom>
          <a:noFill/>
          <a:ln>
            <a:noFill/>
          </a:ln>
        </p:spPr>
      </p:pic>
      <p:pic>
        <p:nvPicPr>
          <p:cNvPr id="133" name="Google Shape;133;p14">
            <a:hlinkClick r:id="rId5"/>
          </p:cNvPr>
          <p:cNvPicPr preferRelativeResize="0"/>
          <p:nvPr/>
        </p:nvPicPr>
        <p:blipFill rotWithShape="1">
          <a:blip r:embed="rId6">
            <a:alphaModFix/>
          </a:blip>
          <a:srcRect/>
          <a:stretch/>
        </p:blipFill>
        <p:spPr>
          <a:xfrm>
            <a:off x="3033640" y="3847073"/>
            <a:ext cx="602255" cy="602255"/>
          </a:xfrm>
          <a:prstGeom prst="rect">
            <a:avLst/>
          </a:prstGeom>
          <a:noFill/>
          <a:ln>
            <a:noFill/>
          </a:ln>
        </p:spPr>
      </p:pic>
      <p:pic>
        <p:nvPicPr>
          <p:cNvPr id="13" name="Picture 12" descr="A picture containing diagram&#10;&#10;Description automatically generated">
            <a:extLst>
              <a:ext uri="{FF2B5EF4-FFF2-40B4-BE49-F238E27FC236}">
                <a16:creationId xmlns:a16="http://schemas.microsoft.com/office/drawing/2014/main" id="{A72F5C54-77D7-469B-A3DC-9CA6B1FCB51C}"/>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1445606" y="1248611"/>
            <a:ext cx="1415415" cy="2474595"/>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Office Theme">
  <a:themeElements>
    <a:clrScheme name="NACAP_adult audit_2021">
      <a:dk1>
        <a:srgbClr val="000000"/>
      </a:dk1>
      <a:lt1>
        <a:srgbClr val="FFFFFF"/>
      </a:lt1>
      <a:dk2>
        <a:srgbClr val="4D5859"/>
      </a:dk2>
      <a:lt2>
        <a:srgbClr val="A0A7AB"/>
      </a:lt2>
      <a:accent1>
        <a:srgbClr val="6F1D46"/>
      </a:accent1>
      <a:accent2>
        <a:srgbClr val="E30053"/>
      </a:accent2>
      <a:accent3>
        <a:srgbClr val="EED0C3"/>
      </a:accent3>
      <a:accent4>
        <a:srgbClr val="EF9AA6"/>
      </a:accent4>
      <a:accent5>
        <a:srgbClr val="ED848F"/>
      </a:accent5>
      <a:accent6>
        <a:srgbClr val="E3CCE3"/>
      </a:accent6>
      <a:hlink>
        <a:srgbClr val="D0D3D3"/>
      </a:hlink>
      <a:folHlink>
        <a:srgbClr val="D0D3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1234</Words>
  <Application>Microsoft Office PowerPoint</Application>
  <PresentationFormat>On-screen Show (4:3)</PresentationFormat>
  <Paragraphs>143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NTR</vt:lpstr>
      <vt:lpstr>Office Theme</vt:lpstr>
      <vt:lpstr>PowerPoint Presentation</vt:lpstr>
      <vt:lpstr>Key findings and recommended improvement priorities</vt:lpstr>
      <vt:lpstr>Audit participation </vt:lpstr>
      <vt:lpstr>PowerPoint Presentation</vt:lpstr>
      <vt:lpstr>Demographics</vt:lpstr>
      <vt:lpstr>Comorbidities</vt:lpstr>
      <vt:lpstr>Getting the diagnosis right</vt:lpstr>
      <vt:lpstr>Getting the diagnosis right</vt:lpstr>
      <vt:lpstr>Assessing severity and future risk</vt:lpstr>
      <vt:lpstr>Providing high-value care</vt:lpstr>
      <vt:lpstr>Providing high-value care</vt:lpstr>
      <vt:lpstr>Providing high-value care</vt:lpstr>
      <vt:lpstr>How to use the results for  quality improvement (QI) </vt:lpstr>
      <vt:lpstr>Getting started </vt:lpstr>
      <vt:lpstr>Improvement projects</vt:lpstr>
      <vt:lpstr>QI projects</vt:lpstr>
      <vt:lpstr>QI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Andrews</dc:creator>
  <cp:lastModifiedBy>Rachael Andrews</cp:lastModifiedBy>
  <cp:revision>11</cp:revision>
  <dcterms:modified xsi:type="dcterms:W3CDTF">2022-07-11T16:01:31Z</dcterms:modified>
</cp:coreProperties>
</file>