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25"/>
  </p:notesMasterIdLst>
  <p:sldIdLst>
    <p:sldId id="292" r:id="rId5"/>
    <p:sldId id="304" r:id="rId6"/>
    <p:sldId id="300" r:id="rId7"/>
    <p:sldId id="303" r:id="rId8"/>
    <p:sldId id="311" r:id="rId9"/>
    <p:sldId id="297" r:id="rId10"/>
    <p:sldId id="313" r:id="rId11"/>
    <p:sldId id="314" r:id="rId12"/>
    <p:sldId id="335" r:id="rId13"/>
    <p:sldId id="336" r:id="rId14"/>
    <p:sldId id="315" r:id="rId15"/>
    <p:sldId id="334" r:id="rId16"/>
    <p:sldId id="317" r:id="rId17"/>
    <p:sldId id="333" r:id="rId18"/>
    <p:sldId id="268" r:id="rId19"/>
    <p:sldId id="324" r:id="rId20"/>
    <p:sldId id="326" r:id="rId21"/>
    <p:sldId id="327" r:id="rId22"/>
    <p:sldId id="331" r:id="rId23"/>
    <p:sldId id="291" r:id="rId24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4FF919-5E06-44A1-F654-563624194A43}" name="Nina Newbery" initials="NN" userId="S::Nina.Newbery@rcp.ac.uk::54cbc3a7-3837-45a6-bd76-b49b2e9e5bfc" providerId="AD"/>
  <p188:author id="{81E71D4B-DBFA-0AE0-7794-48592AA64DB8}" name="LOGAN, Sarah (UNIVERSITY COLLEGE LONDON HOSPITALS NHS FOUNDATION TRUST)" initials="LS(CLHNFT" userId="S::sarah.logan4@nhs.net::507a46bc-28f7-49c3-8159-865107b75cde" providerId="AD"/>
  <p188:author id="{C90E2651-B284-20FA-5B24-117351C55E89}" name="Darin Nagamootoo" initials="DN" userId="f1caf0e144f785d1" providerId="Windows Live"/>
  <p188:author id="{1B5C7CAE-C8D7-93F5-D8EE-18004D1E3C9F}" name="Karen Porter" initials="KP" userId="S::Karen.Porter@rcp.ac.uk::9027c3a9-b484-4717-bbb4-61afe082b7d9" providerId="AD"/>
  <p188:author id="{D59BB6B8-08F0-5CC2-1741-24C631FE0452}" name="Christopher Phillips" initials="CP" userId="S::Christopher.Phillips@rcp.ac.uk::3c7b3b18-1044-4f78-86cf-1098b612211a" providerId="AD"/>
  <p188:author id="{338F8BD6-BAEA-96B8-6C4F-96F492EAF3C0}" name="Darin Nagamootoo" initials="DN" userId="S::Darin.Nagamootoo@rcp.ac.uk::7688c080-fba9-4642-9d01-8f3225e67fe5" providerId="AD"/>
  <p188:author id="{6B98A4F5-0F03-C153-E6FB-C588FEC97B8C}" name="Louise Forsyth" initials="LF" userId="S::Louise.Forsyth@rcp.ac.uk::41b10c52-2e23-494f-b36b-0cd3a537e46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0D4"/>
    <a:srgbClr val="B29DCB"/>
    <a:srgbClr val="0270B8"/>
    <a:srgbClr val="1A2840"/>
    <a:srgbClr val="981B31"/>
    <a:srgbClr val="EAE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09" autoAdjust="0"/>
    <p:restoredTop sz="95721" autoAdjust="0"/>
  </p:normalViewPr>
  <p:slideViewPr>
    <p:cSldViewPr snapToGrid="0" snapToObjects="1">
      <p:cViewPr varScale="1">
        <p:scale>
          <a:sx n="185" d="100"/>
          <a:sy n="185" d="100"/>
        </p:scale>
        <p:origin x="3696" y="378"/>
      </p:cViewPr>
      <p:guideLst/>
    </p:cSldViewPr>
  </p:slideViewPr>
  <p:outlineViewPr>
    <p:cViewPr>
      <p:scale>
        <a:sx n="33" d="100"/>
        <a:sy n="33" d="100"/>
      </p:scale>
      <p:origin x="0" y="-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961D4-A861-7640-9431-D2F23B6CFBB0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BA977-84F8-4941-8F17-5A91F7D9F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4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89402" rtl="0" eaLnBrk="1" latinLnBrk="0" hangingPunct="1">
      <a:defRPr sz="1036" kern="1200">
        <a:solidFill>
          <a:schemeClr val="tx1"/>
        </a:solidFill>
        <a:latin typeface="+mn-lt"/>
        <a:ea typeface="+mn-ea"/>
        <a:cs typeface="+mn-cs"/>
      </a:defRPr>
    </a:lvl1pPr>
    <a:lvl2pPr marL="394701" algn="l" defTabSz="789402" rtl="0" eaLnBrk="1" latinLnBrk="0" hangingPunct="1">
      <a:defRPr sz="1036" kern="1200">
        <a:solidFill>
          <a:schemeClr val="tx1"/>
        </a:solidFill>
        <a:latin typeface="+mn-lt"/>
        <a:ea typeface="+mn-ea"/>
        <a:cs typeface="+mn-cs"/>
      </a:defRPr>
    </a:lvl2pPr>
    <a:lvl3pPr marL="789402" algn="l" defTabSz="789402" rtl="0" eaLnBrk="1" latinLnBrk="0" hangingPunct="1">
      <a:defRPr sz="1036" kern="1200">
        <a:solidFill>
          <a:schemeClr val="tx1"/>
        </a:solidFill>
        <a:latin typeface="+mn-lt"/>
        <a:ea typeface="+mn-ea"/>
        <a:cs typeface="+mn-cs"/>
      </a:defRPr>
    </a:lvl3pPr>
    <a:lvl4pPr marL="1184102" algn="l" defTabSz="789402" rtl="0" eaLnBrk="1" latinLnBrk="0" hangingPunct="1">
      <a:defRPr sz="1036" kern="1200">
        <a:solidFill>
          <a:schemeClr val="tx1"/>
        </a:solidFill>
        <a:latin typeface="+mn-lt"/>
        <a:ea typeface="+mn-ea"/>
        <a:cs typeface="+mn-cs"/>
      </a:defRPr>
    </a:lvl4pPr>
    <a:lvl5pPr marL="1578803" algn="l" defTabSz="789402" rtl="0" eaLnBrk="1" latinLnBrk="0" hangingPunct="1">
      <a:defRPr sz="1036" kern="1200">
        <a:solidFill>
          <a:schemeClr val="tx1"/>
        </a:solidFill>
        <a:latin typeface="+mn-lt"/>
        <a:ea typeface="+mn-ea"/>
        <a:cs typeface="+mn-cs"/>
      </a:defRPr>
    </a:lvl5pPr>
    <a:lvl6pPr marL="1973504" algn="l" defTabSz="789402" rtl="0" eaLnBrk="1" latinLnBrk="0" hangingPunct="1">
      <a:defRPr sz="1036" kern="1200">
        <a:solidFill>
          <a:schemeClr val="tx1"/>
        </a:solidFill>
        <a:latin typeface="+mn-lt"/>
        <a:ea typeface="+mn-ea"/>
        <a:cs typeface="+mn-cs"/>
      </a:defRPr>
    </a:lvl6pPr>
    <a:lvl7pPr marL="2368205" algn="l" defTabSz="789402" rtl="0" eaLnBrk="1" latinLnBrk="0" hangingPunct="1">
      <a:defRPr sz="1036" kern="1200">
        <a:solidFill>
          <a:schemeClr val="tx1"/>
        </a:solidFill>
        <a:latin typeface="+mn-lt"/>
        <a:ea typeface="+mn-ea"/>
        <a:cs typeface="+mn-cs"/>
      </a:defRPr>
    </a:lvl7pPr>
    <a:lvl8pPr marL="2762905" algn="l" defTabSz="789402" rtl="0" eaLnBrk="1" latinLnBrk="0" hangingPunct="1">
      <a:defRPr sz="1036" kern="1200">
        <a:solidFill>
          <a:schemeClr val="tx1"/>
        </a:solidFill>
        <a:latin typeface="+mn-lt"/>
        <a:ea typeface="+mn-ea"/>
        <a:cs typeface="+mn-cs"/>
      </a:defRPr>
    </a:lvl8pPr>
    <a:lvl9pPr marL="3157606" algn="l" defTabSz="789402" rtl="0" eaLnBrk="1" latinLnBrk="0" hangingPunct="1">
      <a:defRPr sz="10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BA977-84F8-4941-8F17-5A91F7D9F9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89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45D89-5EF0-ACFE-DAFE-9D20FE9B5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F9A7DA-68A1-43B0-1708-B0FC6E48F5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696040-EE2C-A833-A6B7-38D3C9E638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AD4B2E-92E2-F811-E4A7-A0B2B13603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BA977-84F8-4941-8F17-5A91F7D9F9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80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BA977-84F8-4941-8F17-5A91F7D9F9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46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BA977-84F8-4941-8F17-5A91F7D9F9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46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BA977-84F8-4941-8F17-5A91F7D9F9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99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BA977-84F8-4941-8F17-5A91F7D9F9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17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BA977-84F8-4941-8F17-5A91F7D9F9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48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BA977-84F8-4941-8F17-5A91F7D9F9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647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BA977-84F8-4941-8F17-5A91F7D9F9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30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BA977-84F8-4941-8F17-5A91F7D9F9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2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See S/S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BA977-84F8-4941-8F17-5A91F7D9F9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75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BA977-84F8-4941-8F17-5A91F7D9F9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795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BA977-84F8-4941-8F17-5A91F7D9F9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80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8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BA977-84F8-4941-8F17-5A91F7D9F9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2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8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BA977-84F8-4941-8F17-5A91F7D9F9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99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8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CHART IN S/S</a:t>
            </a:r>
          </a:p>
          <a:p>
            <a:pPr marL="0" marR="0" lvl="0" indent="0" algn="l" defTabSz="7894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36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BA977-84F8-4941-8F17-5A91F7D9F9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15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  IN S/S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BA977-84F8-4941-8F17-5A91F7D9F9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49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 at S/S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BA977-84F8-4941-8F17-5A91F7D9F9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25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BA977-84F8-4941-8F17-5A91F7D9F9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86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BA977-84F8-4941-8F17-5A91F7D9F9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98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white background with grey text&#10;&#10;Description automatically generated">
            <a:extLst>
              <a:ext uri="{FF2B5EF4-FFF2-40B4-BE49-F238E27FC236}">
                <a16:creationId xmlns:a16="http://schemas.microsoft.com/office/drawing/2014/main" id="{E74C0885-A321-BCB3-E3C6-ADECDE6C2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058" y="134068"/>
            <a:ext cx="4826276" cy="6570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95845F9-179C-566E-F68C-DE72C630CB89}"/>
              </a:ext>
            </a:extLst>
          </p:cNvPr>
          <p:cNvSpPr/>
          <p:nvPr userDrawn="1"/>
        </p:nvSpPr>
        <p:spPr>
          <a:xfrm>
            <a:off x="1135622" y="3038556"/>
            <a:ext cx="1378978" cy="1177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1898" y="2873933"/>
            <a:ext cx="5634872" cy="517173"/>
          </a:xfrm>
        </p:spPr>
        <p:txBody>
          <a:bodyPr/>
          <a:lstStyle>
            <a:lvl1pPr marL="0" indent="0" algn="l">
              <a:buNone/>
              <a:defRPr sz="15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1898" y="1816829"/>
            <a:ext cx="6077931" cy="988047"/>
          </a:xfrm>
        </p:spPr>
        <p:txBody>
          <a:bodyPr anchor="b"/>
          <a:lstStyle>
            <a:lvl1pPr algn="l">
              <a:defRPr sz="3000" b="0" i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40D39-5980-7FD4-AAFF-EC4883B84A5D}"/>
              </a:ext>
            </a:extLst>
          </p:cNvPr>
          <p:cNvSpPr/>
          <p:nvPr userDrawn="1"/>
        </p:nvSpPr>
        <p:spPr>
          <a:xfrm>
            <a:off x="153489" y="4360333"/>
            <a:ext cx="3817378" cy="747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1910C9-9363-51BD-4544-B2FD7EA0265E}"/>
              </a:ext>
            </a:extLst>
          </p:cNvPr>
          <p:cNvSpPr/>
          <p:nvPr userDrawn="1"/>
        </p:nvSpPr>
        <p:spPr>
          <a:xfrm>
            <a:off x="7347900" y="3148898"/>
            <a:ext cx="1060451" cy="106045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AE1F11-1143-60F7-35DD-09BD3D80DA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3629" y="3171123"/>
            <a:ext cx="1346200" cy="1575355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8C1985AC-5237-B907-B6E1-63E26995FC77}"/>
              </a:ext>
            </a:extLst>
          </p:cNvPr>
          <p:cNvSpPr/>
          <p:nvPr userDrawn="1"/>
        </p:nvSpPr>
        <p:spPr>
          <a:xfrm>
            <a:off x="739832" y="1229709"/>
            <a:ext cx="1068237" cy="10682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5A91764-3E30-F369-ACAA-5F64BC18A8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4171" y="1235648"/>
            <a:ext cx="1209433" cy="13774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BBFE6F9-0AC8-024B-EEDF-9F68DD3F968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7113121" y="0"/>
            <a:ext cx="2030879" cy="1385449"/>
          </a:xfrm>
          <a:prstGeom prst="rect">
            <a:avLst/>
          </a:prstGeom>
        </p:spPr>
      </p:pic>
      <p:pic>
        <p:nvPicPr>
          <p:cNvPr id="5" name="Picture 4" descr="A group of colorful squares&#10;&#10;AI-generated content may be incorrect.">
            <a:extLst>
              <a:ext uri="{FF2B5EF4-FFF2-40B4-BE49-F238E27FC236}">
                <a16:creationId xmlns:a16="http://schemas.microsoft.com/office/drawing/2014/main" id="{9338EB0C-A079-07AE-96BD-7F8A217515C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53757" y="3693886"/>
            <a:ext cx="2066082" cy="158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8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946" y="395119"/>
            <a:ext cx="7460580" cy="360000"/>
          </a:xfrm>
        </p:spPr>
        <p:txBody>
          <a:bodyPr/>
          <a:lstStyle>
            <a:lvl1pPr>
              <a:defRPr sz="3000" b="0" i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46" y="1109784"/>
            <a:ext cx="7886700" cy="3151818"/>
          </a:xfrm>
        </p:spPr>
        <p:txBody>
          <a:bodyPr/>
          <a:lstStyle>
            <a:lvl1pPr>
              <a:lnSpc>
                <a:spcPct val="100000"/>
              </a:lnSpc>
              <a:spcAft>
                <a:spcPts val="200"/>
              </a:spcAft>
              <a:buClr>
                <a:schemeClr val="accent3"/>
              </a:buClr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Aft>
                <a:spcPts val="200"/>
              </a:spcAft>
              <a:buClr>
                <a:schemeClr val="accent3"/>
              </a:buClr>
              <a:defRPr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Aft>
                <a:spcPts val="200"/>
              </a:spcAft>
              <a:buClr>
                <a:schemeClr val="accent3"/>
              </a:buClr>
              <a:defRPr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Aft>
                <a:spcPts val="200"/>
              </a:spcAft>
              <a:buClr>
                <a:schemeClr val="accent3"/>
              </a:buClr>
              <a:defRPr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Aft>
                <a:spcPts val="200"/>
              </a:spcAft>
              <a:buClr>
                <a:schemeClr val="accent3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F106E9-52DA-9F22-888E-C7D56DBC01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7458634" y="0"/>
            <a:ext cx="1685365" cy="114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5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4713A32-961D-9F77-45B9-D47BEA717878}"/>
              </a:ext>
            </a:extLst>
          </p:cNvPr>
          <p:cNvSpPr/>
          <p:nvPr userDrawn="1"/>
        </p:nvSpPr>
        <p:spPr>
          <a:xfrm>
            <a:off x="0" y="0"/>
            <a:ext cx="9144000" cy="4512733"/>
          </a:xfrm>
          <a:prstGeom prst="rect">
            <a:avLst/>
          </a:prstGeom>
          <a:solidFill>
            <a:schemeClr val="accent3">
              <a:lumMod val="20000"/>
              <a:lumOff val="8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200" y="396000"/>
            <a:ext cx="7545524" cy="360000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515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3238" y="271180"/>
            <a:ext cx="7886700" cy="47919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127065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4767263"/>
            <a:ext cx="91440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accent6"/>
                </a:solidFill>
              </a:defRPr>
            </a:lvl1pPr>
          </a:lstStyle>
          <a:p>
            <a:fld id="{42C29FEA-D5C0-544A-8BD4-AB9482DF9C5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white background with grey text&#10;&#10;Description automatically generated">
            <a:extLst>
              <a:ext uri="{FF2B5EF4-FFF2-40B4-BE49-F238E27FC236}">
                <a16:creationId xmlns:a16="http://schemas.microsoft.com/office/drawing/2014/main" id="{E61B3879-9ACE-CE04-5655-C1F8684506C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7524" y="4585336"/>
            <a:ext cx="3347944" cy="4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3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0" r:id="rId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0" i="0" kern="1200">
          <a:solidFill>
            <a:schemeClr val="accent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85750" indent="-285750" algn="l" defTabSz="685800" rtl="0" eaLnBrk="1" latinLnBrk="0" hangingPunct="1">
        <a:lnSpc>
          <a:spcPct val="90000"/>
        </a:lnSpc>
        <a:spcBef>
          <a:spcPts val="750"/>
        </a:spcBef>
        <a:buClr>
          <a:schemeClr val="accent3"/>
        </a:buClr>
        <a:buFont typeface="System Font Regular"/>
        <a:buChar char="&gt;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285750" indent="-285750" algn="l" defTabSz="685800" rtl="0" eaLnBrk="1" latinLnBrk="0" hangingPunct="1">
        <a:lnSpc>
          <a:spcPct val="90000"/>
        </a:lnSpc>
        <a:spcBef>
          <a:spcPts val="375"/>
        </a:spcBef>
        <a:buClr>
          <a:schemeClr val="accent3"/>
        </a:buClr>
        <a:buFont typeface="System Font Regular"/>
        <a:buChar char="&gt;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285750" indent="-285750" algn="l" defTabSz="685800" rtl="0" eaLnBrk="1" latinLnBrk="0" hangingPunct="1">
        <a:lnSpc>
          <a:spcPct val="90000"/>
        </a:lnSpc>
        <a:spcBef>
          <a:spcPts val="375"/>
        </a:spcBef>
        <a:buClr>
          <a:schemeClr val="accent3"/>
        </a:buClr>
        <a:buFont typeface="System Font Regular"/>
        <a:buChar char="&gt;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285750" indent="-285750" algn="l" defTabSz="685800" rtl="0" eaLnBrk="1" latinLnBrk="0" hangingPunct="1">
        <a:lnSpc>
          <a:spcPct val="90000"/>
        </a:lnSpc>
        <a:spcBef>
          <a:spcPts val="375"/>
        </a:spcBef>
        <a:buClr>
          <a:schemeClr val="accent3"/>
        </a:buClr>
        <a:buFont typeface="System Font Regular"/>
        <a:buChar char="&gt;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85750" indent="-285750" algn="l" defTabSz="685800" rtl="0" eaLnBrk="1" latinLnBrk="0" hangingPunct="1">
        <a:lnSpc>
          <a:spcPct val="90000"/>
        </a:lnSpc>
        <a:spcBef>
          <a:spcPts val="375"/>
        </a:spcBef>
        <a:buClr>
          <a:schemeClr val="accent3"/>
        </a:buClr>
        <a:buFont typeface="System Font Regular"/>
        <a:buChar char="&gt;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8" userDrawn="1">
          <p15:clr>
            <a:srgbClr val="F26B43"/>
          </p15:clr>
        </p15:guide>
        <p15:guide id="2" pos="317" userDrawn="1">
          <p15:clr>
            <a:srgbClr val="F26B43"/>
          </p15:clr>
        </p15:guide>
        <p15:guide id="3" orient="horz" pos="8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33ABC8-267B-90AD-22E7-E296C017A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6047" y="2320097"/>
            <a:ext cx="5178327" cy="988047"/>
          </a:xfrm>
        </p:spPr>
        <p:txBody>
          <a:bodyPr/>
          <a:lstStyle/>
          <a:p>
            <a:r>
              <a:rPr lang="en-GB" sz="3300" b="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Focus on physicians</a:t>
            </a:r>
            <a:r>
              <a:rPr lang="en-GB" sz="3300" b="0" dirty="0">
                <a:latin typeface="Georgia" panose="02040502050405020303" pitchFamily="18" charset="0"/>
                <a:ea typeface="Calibri" panose="020F0502020204030204" pitchFamily="34" charset="0"/>
              </a:rPr>
              <a:t>:</a:t>
            </a:r>
            <a:br>
              <a:rPr lang="en-GB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2800" b="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en-GB" sz="2800" b="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 UK 2025 workforce survey of consultant</a:t>
            </a:r>
            <a:r>
              <a:rPr lang="en-GB" sz="2800" b="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b="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physicians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2FAD69-60CF-405A-3C6B-A4BE37C8D330}"/>
              </a:ext>
            </a:extLst>
          </p:cNvPr>
          <p:cNvSpPr/>
          <p:nvPr/>
        </p:nvSpPr>
        <p:spPr>
          <a:xfrm>
            <a:off x="2603165" y="2099207"/>
            <a:ext cx="67733" cy="11181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BED8A3-0810-F170-FD26-DCAD45CC4706}"/>
              </a:ext>
            </a:extLst>
          </p:cNvPr>
          <p:cNvSpPr txBox="1"/>
          <p:nvPr/>
        </p:nvSpPr>
        <p:spPr>
          <a:xfrm>
            <a:off x="1763211" y="4776053"/>
            <a:ext cx="3881717" cy="2476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900" b="1" dirty="0">
                <a:solidFill>
                  <a:schemeClr val="tx2"/>
                </a:solidFill>
              </a:rPr>
              <a:t>Produced by the RCP Medical Workforce and Data Insights team on behalf of the Federation of Royal Colleges of Physicians of the UK</a:t>
            </a:r>
          </a:p>
        </p:txBody>
      </p:sp>
    </p:spTree>
    <p:extLst>
      <p:ext uri="{BB962C8B-B14F-4D97-AF65-F5344CB8AC3E}">
        <p14:creationId xmlns:p14="http://schemas.microsoft.com/office/powerpoint/2010/main" val="19392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09360-E1E2-D72F-5154-4413413C6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with text on it&#10;&#10;AI-generated content may be incorrect.">
            <a:extLst>
              <a:ext uri="{FF2B5EF4-FFF2-40B4-BE49-F238E27FC236}">
                <a16:creationId xmlns:a16="http://schemas.microsoft.com/office/drawing/2014/main" id="{A8A47594-CA09-A83D-425C-6FCA99CD7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238" y="1242326"/>
            <a:ext cx="7484142" cy="31264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807B12-4CEC-FB8B-F332-5F08098BC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46" y="395118"/>
            <a:ext cx="6481525" cy="1200599"/>
          </a:xfrm>
        </p:spPr>
        <p:txBody>
          <a:bodyPr/>
          <a:lstStyle/>
          <a:p>
            <a:r>
              <a:rPr lang="en-US" dirty="0"/>
              <a:t>How confident do you feel in managing most general medical problems in inpatients?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DA0BF-6F48-8D85-7474-101DC3997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5F2595-9EE0-CCC6-8DFA-ABCEAB48D9E7}"/>
              </a:ext>
            </a:extLst>
          </p:cNvPr>
          <p:cNvSpPr txBox="1"/>
          <p:nvPr/>
        </p:nvSpPr>
        <p:spPr>
          <a:xfrm>
            <a:off x="510946" y="4197328"/>
            <a:ext cx="1867937" cy="2471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dirty="0">
                <a:solidFill>
                  <a:schemeClr val="tx2"/>
                </a:solidFill>
              </a:rPr>
              <a:t> Based on 1,070 consultant respondents</a:t>
            </a:r>
          </a:p>
        </p:txBody>
      </p:sp>
    </p:spTree>
    <p:extLst>
      <p:ext uri="{BB962C8B-B14F-4D97-AF65-F5344CB8AC3E}">
        <p14:creationId xmlns:p14="http://schemas.microsoft.com/office/powerpoint/2010/main" val="185659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0155FCE-8CE3-4584-F594-5FFC81581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46" y="949340"/>
            <a:ext cx="7772400" cy="3108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16C0E0-7469-7B8A-A91C-556A4A46E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Hospital at home and virtual wards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1B616-1CEA-7AD6-5F08-74D392348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F9CD04-75AD-0EA9-6750-39900A19C5FA}"/>
              </a:ext>
            </a:extLst>
          </p:cNvPr>
          <p:cNvSpPr txBox="1"/>
          <p:nvPr/>
        </p:nvSpPr>
        <p:spPr>
          <a:xfrm>
            <a:off x="1025816" y="4058300"/>
            <a:ext cx="1966766" cy="2036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dirty="0">
                <a:solidFill>
                  <a:schemeClr val="tx2"/>
                </a:solidFill>
              </a:rPr>
              <a:t>Based on 1,449 consultant respondents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49F0AE-FE76-7801-B88B-3F6C69B8F420}"/>
              </a:ext>
            </a:extLst>
          </p:cNvPr>
          <p:cNvSpPr txBox="1"/>
          <p:nvPr/>
        </p:nvSpPr>
        <p:spPr>
          <a:xfrm>
            <a:off x="3681894" y="4063769"/>
            <a:ext cx="1780212" cy="2036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dirty="0">
                <a:solidFill>
                  <a:schemeClr val="tx2"/>
                </a:solidFill>
              </a:rPr>
              <a:t>Based on 140 consultant respondents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D76AA3-AA16-1CD5-C782-74F4F0C6464E}"/>
              </a:ext>
            </a:extLst>
          </p:cNvPr>
          <p:cNvSpPr txBox="1"/>
          <p:nvPr/>
        </p:nvSpPr>
        <p:spPr>
          <a:xfrm>
            <a:off x="5905598" y="4058300"/>
            <a:ext cx="1780212" cy="2036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dirty="0">
                <a:solidFill>
                  <a:schemeClr val="tx2"/>
                </a:solidFill>
              </a:rPr>
              <a:t>Based on 140 consultant respondents</a:t>
            </a:r>
          </a:p>
        </p:txBody>
      </p:sp>
    </p:spTree>
    <p:extLst>
      <p:ext uri="{BB962C8B-B14F-4D97-AF65-F5344CB8AC3E}">
        <p14:creationId xmlns:p14="http://schemas.microsoft.com/office/powerpoint/2010/main" val="368620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graph&#10;&#10;AI-generated content may be incorrect.">
            <a:extLst>
              <a:ext uri="{FF2B5EF4-FFF2-40B4-BE49-F238E27FC236}">
                <a16:creationId xmlns:a16="http://schemas.microsoft.com/office/drawing/2014/main" id="{6ECAC5C8-02B6-3A09-63FE-4772A8D0A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36" y="937445"/>
            <a:ext cx="7772400" cy="33473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2CFD18-78D5-561C-8761-E13BF5326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day emergency care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0AA5AD-C85A-4EB3-C523-8416ABF89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62C69E-59DF-3F01-E52B-641B3B9EFF1F}"/>
              </a:ext>
            </a:extLst>
          </p:cNvPr>
          <p:cNvSpPr txBox="1"/>
          <p:nvPr/>
        </p:nvSpPr>
        <p:spPr>
          <a:xfrm>
            <a:off x="3550332" y="4096863"/>
            <a:ext cx="1844250" cy="2358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dirty="0">
                <a:solidFill>
                  <a:schemeClr val="tx2"/>
                </a:solidFill>
              </a:rPr>
              <a:t>Based on 361 respondents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716730-328E-AF10-5172-42D58D225F26}"/>
              </a:ext>
            </a:extLst>
          </p:cNvPr>
          <p:cNvSpPr txBox="1"/>
          <p:nvPr/>
        </p:nvSpPr>
        <p:spPr>
          <a:xfrm>
            <a:off x="5840405" y="4096863"/>
            <a:ext cx="1844250" cy="2945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dirty="0">
                <a:solidFill>
                  <a:schemeClr val="tx2"/>
                </a:solidFill>
              </a:rPr>
              <a:t>Based on 357 respondents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60446F-D71B-FE75-6CF0-1D4EF105C016}"/>
              </a:ext>
            </a:extLst>
          </p:cNvPr>
          <p:cNvSpPr txBox="1"/>
          <p:nvPr/>
        </p:nvSpPr>
        <p:spPr>
          <a:xfrm>
            <a:off x="979565" y="4096863"/>
            <a:ext cx="2124944" cy="2945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dirty="0">
                <a:solidFill>
                  <a:schemeClr val="tx2"/>
                </a:solidFill>
              </a:rPr>
              <a:t>Based on 1,411 consultant respondents </a:t>
            </a:r>
          </a:p>
        </p:txBody>
      </p:sp>
    </p:spTree>
    <p:extLst>
      <p:ext uri="{BB962C8B-B14F-4D97-AF65-F5344CB8AC3E}">
        <p14:creationId xmlns:p14="http://schemas.microsoft.com/office/powerpoint/2010/main" val="150131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3BB22-FC06-E7AB-DEE0-58B5C710F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Job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80C77-C25F-325F-92A3-93B350186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46" y="1103006"/>
            <a:ext cx="3216228" cy="1163115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>
                <a:solidFill>
                  <a:schemeClr val="accent2"/>
                </a:solidFill>
              </a:rPr>
              <a:t>What are the top three activities that get squeezed out of your week when things get too busy?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A6E8A-FFB0-7A7F-40BD-955E68CC2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B74497-1230-E26E-1E3B-A9CAD3270DE8}"/>
              </a:ext>
            </a:extLst>
          </p:cNvPr>
          <p:cNvSpPr txBox="1"/>
          <p:nvPr/>
        </p:nvSpPr>
        <p:spPr>
          <a:xfrm>
            <a:off x="767809" y="3107980"/>
            <a:ext cx="1886925" cy="2965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dirty="0">
                <a:solidFill>
                  <a:schemeClr val="tx2"/>
                </a:solidFill>
              </a:rPr>
              <a:t>Based on 1,802 consultant respondents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01D7DE-8C6E-14B9-7FB9-2D8F445C5ABC}"/>
              </a:ext>
            </a:extLst>
          </p:cNvPr>
          <p:cNvSpPr txBox="1"/>
          <p:nvPr/>
        </p:nvSpPr>
        <p:spPr>
          <a:xfrm>
            <a:off x="510946" y="1883385"/>
            <a:ext cx="3216228" cy="16925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Clr>
                <a:schemeClr val="accent3"/>
              </a:buClr>
              <a:buFont typeface="System Font Regular"/>
              <a:buChar char="&gt;"/>
            </a:pPr>
            <a:r>
              <a:rPr lang="en-US" sz="1400" dirty="0">
                <a:solidFill>
                  <a:schemeClr val="tx2"/>
                </a:solidFill>
              </a:rPr>
              <a:t>Continuing professional development</a:t>
            </a:r>
          </a:p>
          <a:p>
            <a:pPr marL="285750" indent="-285750">
              <a:buClr>
                <a:schemeClr val="accent3"/>
              </a:buClr>
              <a:buFont typeface="System Font Regular"/>
              <a:buChar char="&gt;"/>
            </a:pPr>
            <a:r>
              <a:rPr lang="en-US" sz="1400" dirty="0">
                <a:solidFill>
                  <a:schemeClr val="tx2"/>
                </a:solidFill>
              </a:rPr>
              <a:t>Quality improvement activity</a:t>
            </a:r>
          </a:p>
          <a:p>
            <a:pPr marL="285750" indent="-285750">
              <a:buClr>
                <a:schemeClr val="accent3"/>
              </a:buClr>
              <a:buFont typeface="System Font Regular"/>
              <a:buChar char="&gt;"/>
            </a:pPr>
            <a:r>
              <a:rPr lang="en-US" sz="1400" dirty="0">
                <a:solidFill>
                  <a:schemeClr val="tx2"/>
                </a:solidFill>
              </a:rPr>
              <a:t>Education, training and supervision of doctors (of all grades, including appraisal of colleagues)</a:t>
            </a:r>
          </a:p>
          <a:p>
            <a:pPr algn="l">
              <a:buClr>
                <a:schemeClr val="accent3"/>
              </a:buClr>
            </a:pPr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8" name="Picture 7" descr="A screenshot of a graph showing a person and person&#10;&#10;AI-generated content may be incorrect.">
            <a:extLst>
              <a:ext uri="{FF2B5EF4-FFF2-40B4-BE49-F238E27FC236}">
                <a16:creationId xmlns:a16="http://schemas.microsoft.com/office/drawing/2014/main" id="{39957192-CB3F-0F7A-689F-AAFF5E1CE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363" y="453513"/>
            <a:ext cx="3301380" cy="35869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F5CB87-EC20-E9C2-450B-A914B3426C15}"/>
              </a:ext>
            </a:extLst>
          </p:cNvPr>
          <p:cNvSpPr txBox="1"/>
          <p:nvPr/>
        </p:nvSpPr>
        <p:spPr>
          <a:xfrm>
            <a:off x="4936590" y="4096863"/>
            <a:ext cx="1886925" cy="2965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dirty="0">
                <a:solidFill>
                  <a:schemeClr val="tx2"/>
                </a:solidFill>
              </a:rPr>
              <a:t>Based on 1,466 consultant respondents</a:t>
            </a:r>
          </a:p>
        </p:txBody>
      </p:sp>
    </p:spTree>
    <p:extLst>
      <p:ext uri="{BB962C8B-B14F-4D97-AF65-F5344CB8AC3E}">
        <p14:creationId xmlns:p14="http://schemas.microsoft.com/office/powerpoint/2010/main" val="371810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with numbers and text&#10;&#10;AI-generated content may be incorrect.">
            <a:extLst>
              <a:ext uri="{FF2B5EF4-FFF2-40B4-BE49-F238E27FC236}">
                <a16:creationId xmlns:a16="http://schemas.microsoft.com/office/drawing/2014/main" id="{027F456C-BFA7-0665-40CF-790A7F734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273" y="1045864"/>
            <a:ext cx="7772400" cy="32086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03BB22-FC06-E7AB-DEE0-58B5C710F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Job plans (continued)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A6E8A-FFB0-7A7F-40BD-955E68CC2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B74497-1230-E26E-1E3B-A9CAD3270DE8}"/>
              </a:ext>
            </a:extLst>
          </p:cNvPr>
          <p:cNvSpPr txBox="1"/>
          <p:nvPr/>
        </p:nvSpPr>
        <p:spPr>
          <a:xfrm>
            <a:off x="510946" y="4214346"/>
            <a:ext cx="3459892" cy="2965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dirty="0">
                <a:solidFill>
                  <a:schemeClr val="tx2"/>
                </a:solidFill>
              </a:rPr>
              <a:t>Based on 1,802 consultant respondents to a multi-choice question</a:t>
            </a:r>
          </a:p>
        </p:txBody>
      </p:sp>
    </p:spTree>
    <p:extLst>
      <p:ext uri="{BB962C8B-B14F-4D97-AF65-F5344CB8AC3E}">
        <p14:creationId xmlns:p14="http://schemas.microsoft.com/office/powerpoint/2010/main" val="429424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headscarf holding a pen&#10;&#10;AI-generated content may be incorrect.">
            <a:extLst>
              <a:ext uri="{FF2B5EF4-FFF2-40B4-BE49-F238E27FC236}">
                <a16:creationId xmlns:a16="http://schemas.microsoft.com/office/drawing/2014/main" id="{55BBFE6B-31AB-06A1-7CDA-35F4F0693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753" y="1119585"/>
            <a:ext cx="5778500" cy="37846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C38EB3F-F5B8-7962-FE1A-48710D7C9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46" y="809991"/>
            <a:ext cx="7460580" cy="360000"/>
          </a:xfrm>
        </p:spPr>
        <p:txBody>
          <a:bodyPr/>
          <a:lstStyle/>
          <a:p>
            <a:r>
              <a:rPr lang="en-US" sz="3000" dirty="0"/>
              <a:t>Median contracted and programmed </a:t>
            </a:r>
            <a:br>
              <a:rPr lang="en-US" sz="3000" dirty="0"/>
            </a:br>
            <a:r>
              <a:rPr lang="en-US" sz="3000" dirty="0"/>
              <a:t>activities (PAs) of consultants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3EC551-31C5-9362-D509-7023491A8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5904B7-6ECD-FD02-BE1C-D920E4991EAF}"/>
              </a:ext>
            </a:extLst>
          </p:cNvPr>
          <p:cNvSpPr txBox="1"/>
          <p:nvPr/>
        </p:nvSpPr>
        <p:spPr>
          <a:xfrm>
            <a:off x="1059369" y="4109891"/>
            <a:ext cx="3791394" cy="3253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dirty="0">
                <a:solidFill>
                  <a:schemeClr val="tx2"/>
                </a:solidFill>
              </a:rPr>
              <a:t>Based on 1,469 consultant respondents</a:t>
            </a:r>
          </a:p>
        </p:txBody>
      </p:sp>
    </p:spTree>
    <p:extLst>
      <p:ext uri="{BB962C8B-B14F-4D97-AF65-F5344CB8AC3E}">
        <p14:creationId xmlns:p14="http://schemas.microsoft.com/office/powerpoint/2010/main" val="256187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with a chat bubble&#10;&#10;AI-generated content may be incorrect.">
            <a:extLst>
              <a:ext uri="{FF2B5EF4-FFF2-40B4-BE49-F238E27FC236}">
                <a16:creationId xmlns:a16="http://schemas.microsoft.com/office/drawing/2014/main" id="{54D9F805-93E1-812E-CD24-B023D07E4D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343" t="17828" r="7805" b="7676"/>
          <a:stretch>
            <a:fillRect/>
          </a:stretch>
        </p:blipFill>
        <p:spPr>
          <a:xfrm>
            <a:off x="779646" y="2974206"/>
            <a:ext cx="7191880" cy="14630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EBB727-E2D0-C37B-FA75-346750C39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Consultant morale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882A9-52A5-2402-ABF1-8627D55D6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46" y="1109784"/>
            <a:ext cx="3341914" cy="173929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Top three factors </a:t>
            </a:r>
            <a:r>
              <a:rPr lang="en-US" b="1" dirty="0">
                <a:solidFill>
                  <a:schemeClr val="accent3"/>
                </a:solidFill>
              </a:rPr>
              <a:t>negatively affecting </a:t>
            </a:r>
            <a:r>
              <a:rPr lang="en-US" b="1" dirty="0">
                <a:solidFill>
                  <a:schemeClr val="accent2"/>
                </a:solidFill>
              </a:rPr>
              <a:t>wellbeing at work</a:t>
            </a:r>
          </a:p>
          <a:p>
            <a:pPr>
              <a:spcBef>
                <a:spcPts val="0"/>
              </a:spcBef>
            </a:pPr>
            <a:r>
              <a:rPr lang="en-US" dirty="0"/>
              <a:t>Clinical workload</a:t>
            </a:r>
          </a:p>
          <a:p>
            <a:pPr>
              <a:spcBef>
                <a:spcPts val="0"/>
              </a:spcBef>
            </a:pPr>
            <a:r>
              <a:rPr lang="en-US" dirty="0"/>
              <a:t>Poorly functioning IT equipment </a:t>
            </a:r>
          </a:p>
          <a:p>
            <a:pPr>
              <a:spcBef>
                <a:spcPts val="0"/>
              </a:spcBef>
            </a:pPr>
            <a:r>
              <a:rPr lang="en-US" dirty="0"/>
              <a:t>Lack of administrative support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8EEA78-F622-6578-15BF-C8D6BE42B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93F8B7-6A01-0BA7-E964-25586DB94D3C}"/>
              </a:ext>
            </a:extLst>
          </p:cNvPr>
          <p:cNvSpPr txBox="1"/>
          <p:nvPr/>
        </p:nvSpPr>
        <p:spPr>
          <a:xfrm>
            <a:off x="510946" y="2571749"/>
            <a:ext cx="3341914" cy="3265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dirty="0">
                <a:solidFill>
                  <a:schemeClr val="tx2"/>
                </a:solidFill>
              </a:rPr>
              <a:t>Based on 1,398 consultant respondents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56B088D-7992-89EB-A400-8ED283DBD347}"/>
              </a:ext>
            </a:extLst>
          </p:cNvPr>
          <p:cNvSpPr txBox="1">
            <a:spLocks/>
          </p:cNvSpPr>
          <p:nvPr/>
        </p:nvSpPr>
        <p:spPr>
          <a:xfrm>
            <a:off x="3979489" y="1109784"/>
            <a:ext cx="4308820" cy="17392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200"/>
              </a:spcAft>
              <a:buClr>
                <a:schemeClr val="accent3"/>
              </a:buClr>
              <a:buFont typeface="System Font Regular"/>
              <a:buChar char="&gt;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00"/>
              </a:spcAft>
              <a:buClr>
                <a:schemeClr val="accent3"/>
              </a:buClr>
              <a:buFont typeface="System Font Regular"/>
              <a:buChar char="&gt;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85750" indent="-2857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00"/>
              </a:spcAft>
              <a:buClr>
                <a:schemeClr val="accent3"/>
              </a:buClr>
              <a:buFont typeface="System Font Regular"/>
              <a:buChar char="&gt;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85750" indent="-2857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00"/>
              </a:spcAft>
              <a:buClr>
                <a:schemeClr val="accent3"/>
              </a:buClr>
              <a:buFont typeface="System Font Regular"/>
              <a:buChar char="&gt;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5750" indent="-2857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00"/>
              </a:spcAft>
              <a:buClr>
                <a:schemeClr val="accent3"/>
              </a:buClr>
              <a:buFont typeface="System Font Regular"/>
              <a:buChar char="&gt;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Top three </a:t>
            </a:r>
            <a:r>
              <a:rPr lang="en-US" b="1" dirty="0">
                <a:solidFill>
                  <a:schemeClr val="accent3"/>
                </a:solidFill>
              </a:rPr>
              <a:t>positive changes </a:t>
            </a:r>
            <a:r>
              <a:rPr lang="en-US" b="1" dirty="0">
                <a:solidFill>
                  <a:schemeClr val="accent2"/>
                </a:solidFill>
              </a:rPr>
              <a:t>that would make the biggest difference to your wellbeing at work*</a:t>
            </a:r>
          </a:p>
          <a:p>
            <a:pPr>
              <a:spcBef>
                <a:spcPts val="0"/>
              </a:spcBef>
            </a:pPr>
            <a:r>
              <a:rPr lang="en-US" dirty="0"/>
              <a:t>Well-functioning IT equipment </a:t>
            </a:r>
          </a:p>
          <a:p>
            <a:pPr>
              <a:spcBef>
                <a:spcPts val="0"/>
              </a:spcBef>
            </a:pPr>
            <a:r>
              <a:rPr lang="en-US" dirty="0"/>
              <a:t>Fewer administrative tasks </a:t>
            </a:r>
          </a:p>
          <a:p>
            <a:pPr>
              <a:spcBef>
                <a:spcPts val="0"/>
              </a:spcBef>
            </a:pPr>
            <a:r>
              <a:rPr lang="en-US" dirty="0"/>
              <a:t>Reduced clinical workload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09C6FF-6566-472F-643D-05CF114EFAD8}"/>
              </a:ext>
            </a:extLst>
          </p:cNvPr>
          <p:cNvSpPr txBox="1"/>
          <p:nvPr/>
        </p:nvSpPr>
        <p:spPr>
          <a:xfrm>
            <a:off x="3979489" y="2571749"/>
            <a:ext cx="3666207" cy="3265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dirty="0">
                <a:solidFill>
                  <a:schemeClr val="tx2"/>
                </a:solidFill>
              </a:rPr>
              <a:t>* Only 3 options could be selected </a:t>
            </a:r>
          </a:p>
        </p:txBody>
      </p:sp>
    </p:spTree>
    <p:extLst>
      <p:ext uri="{BB962C8B-B14F-4D97-AF65-F5344CB8AC3E}">
        <p14:creationId xmlns:p14="http://schemas.microsoft.com/office/powerpoint/2010/main" val="389248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553753D0-E6E3-FF92-8BF0-017766D7B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821" y="940800"/>
            <a:ext cx="6328830" cy="36077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61AC5B-AFC6-77CE-E532-DDE62A2BA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Educational and clinical supervision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4AC4C-48F2-8403-7B79-FBA898C45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7BCD4F-CD71-D1F7-68D0-61C96026549B}"/>
              </a:ext>
            </a:extLst>
          </p:cNvPr>
          <p:cNvSpPr txBox="1"/>
          <p:nvPr/>
        </p:nvSpPr>
        <p:spPr>
          <a:xfrm>
            <a:off x="1738349" y="4272432"/>
            <a:ext cx="2026514" cy="36933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900" dirty="0">
                <a:solidFill>
                  <a:schemeClr val="tx2"/>
                </a:solidFill>
              </a:rPr>
              <a:t>Based on 1,422 consultant respondents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BA665B-CDCE-D5D0-2008-1F32E8550B83}"/>
              </a:ext>
            </a:extLst>
          </p:cNvPr>
          <p:cNvSpPr txBox="1"/>
          <p:nvPr/>
        </p:nvSpPr>
        <p:spPr>
          <a:xfrm>
            <a:off x="7119442" y="2081694"/>
            <a:ext cx="14665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</a:rPr>
              <a:t>Based on 1,251 consultant respondents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43C01E-0CF9-B81C-46E7-02EB0A47CFD7}"/>
              </a:ext>
            </a:extLst>
          </p:cNvPr>
          <p:cNvSpPr txBox="1"/>
          <p:nvPr/>
        </p:nvSpPr>
        <p:spPr>
          <a:xfrm>
            <a:off x="7119442" y="3777601"/>
            <a:ext cx="14665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</a:rPr>
              <a:t>Based on 530 consultant respondents</a:t>
            </a:r>
          </a:p>
        </p:txBody>
      </p:sp>
    </p:spTree>
    <p:extLst>
      <p:ext uri="{BB962C8B-B14F-4D97-AF65-F5344CB8AC3E}">
        <p14:creationId xmlns:p14="http://schemas.microsoft.com/office/powerpoint/2010/main" val="332695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two clocks with a person standing next to each other&#10;&#10;AI-generated content may be incorrect.">
            <a:extLst>
              <a:ext uri="{FF2B5EF4-FFF2-40B4-BE49-F238E27FC236}">
                <a16:creationId xmlns:a16="http://schemas.microsoft.com/office/drawing/2014/main" id="{3C2DD78B-836E-E4F4-2FB3-D94D2C92D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296" y="832588"/>
            <a:ext cx="5604284" cy="36944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61AC5B-AFC6-77CE-E532-DDE62A2BA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46" y="395118"/>
            <a:ext cx="7460580" cy="770951"/>
          </a:xfrm>
        </p:spPr>
        <p:txBody>
          <a:bodyPr/>
          <a:lstStyle/>
          <a:p>
            <a:r>
              <a:rPr lang="en-US" sz="3000" dirty="0"/>
              <a:t>Educational and clinical supervision (continued)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4AC4C-48F2-8403-7B79-FBA898C45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7BCD4F-CD71-D1F7-68D0-61C96026549B}"/>
              </a:ext>
            </a:extLst>
          </p:cNvPr>
          <p:cNvSpPr txBox="1"/>
          <p:nvPr/>
        </p:nvSpPr>
        <p:spPr>
          <a:xfrm>
            <a:off x="501146" y="3791220"/>
            <a:ext cx="15134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</a:rPr>
              <a:t>Based on 1,248 consultant respondents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88D197-F945-FC38-3719-16BD5EDF9CDC}"/>
              </a:ext>
            </a:extLst>
          </p:cNvPr>
          <p:cNvSpPr txBox="1"/>
          <p:nvPr/>
        </p:nvSpPr>
        <p:spPr>
          <a:xfrm>
            <a:off x="6458048" y="3791220"/>
            <a:ext cx="15134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</a:rPr>
              <a:t>Based on 805 consultant respondents</a:t>
            </a:r>
          </a:p>
        </p:txBody>
      </p:sp>
    </p:spTree>
    <p:extLst>
      <p:ext uri="{BB962C8B-B14F-4D97-AF65-F5344CB8AC3E}">
        <p14:creationId xmlns:p14="http://schemas.microsoft.com/office/powerpoint/2010/main" val="421546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6A076E8-C98A-FDD1-2D99-DD92BAB38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08" y="596931"/>
            <a:ext cx="7772400" cy="36690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7A017B-DBBB-14FE-1200-8C62EDBEA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Consultant retirement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F3DEA5-B79A-5A21-405E-C6D6BA1E1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E01917-E92E-65E0-8163-7DE7A2C7431D}"/>
              </a:ext>
            </a:extLst>
          </p:cNvPr>
          <p:cNvSpPr txBox="1"/>
          <p:nvPr/>
        </p:nvSpPr>
        <p:spPr>
          <a:xfrm>
            <a:off x="790977" y="4022667"/>
            <a:ext cx="2709644" cy="2432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dirty="0">
                <a:solidFill>
                  <a:schemeClr val="tx2"/>
                </a:solidFill>
              </a:rPr>
              <a:t>Based on 1,356 consultant respondents</a:t>
            </a:r>
          </a:p>
        </p:txBody>
      </p:sp>
    </p:spTree>
    <p:extLst>
      <p:ext uri="{BB962C8B-B14F-4D97-AF65-F5344CB8AC3E}">
        <p14:creationId xmlns:p14="http://schemas.microsoft.com/office/powerpoint/2010/main" val="120667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1BCE9-9FCE-F017-6B9D-A7B753758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/>
              <a:t>The number of physici</a:t>
            </a:r>
            <a:r>
              <a:rPr lang="en-GB" dirty="0"/>
              <a:t>ans in </a:t>
            </a:r>
            <a:r>
              <a:rPr lang="en-GB" sz="3000" dirty="0"/>
              <a:t>the UK</a:t>
            </a:r>
            <a:endParaRPr lang="en-US" sz="3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F9A35-3043-E747-431A-9BE5ED5BB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2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0807F0-0B70-5847-F11B-058DC74BE7D1}"/>
              </a:ext>
            </a:extLst>
          </p:cNvPr>
          <p:cNvSpPr/>
          <p:nvPr/>
        </p:nvSpPr>
        <p:spPr>
          <a:xfrm>
            <a:off x="1708681" y="1173668"/>
            <a:ext cx="1892935" cy="20264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bIns="108000" rtlCol="0" anchor="b" anchorCtr="0"/>
          <a:lstStyle/>
          <a:p>
            <a:pPr fontAlgn="b"/>
            <a:r>
              <a:rPr lang="en-GB" sz="22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37,428</a:t>
            </a:r>
          </a:p>
          <a:p>
            <a:pPr fontAlgn="b"/>
            <a:r>
              <a:rPr lang="en-GB" sz="1600" i="0" u="none" strike="noStrike" kern="1200" dirty="0">
                <a:solidFill>
                  <a:schemeClr val="bg1"/>
                </a:solidFill>
                <a:effectLst/>
              </a:rPr>
              <a:t>physicians working in general medical specialties</a:t>
            </a:r>
            <a:r>
              <a:rPr lang="en-GB" sz="1600" dirty="0">
                <a:solidFill>
                  <a:schemeClr val="bg1"/>
                </a:solidFill>
              </a:rPr>
              <a:t>*</a:t>
            </a:r>
            <a:endParaRPr lang="en-GB" sz="1600" i="0" u="none" strike="noStrike" dirty="0">
              <a:solidFill>
                <a:schemeClr val="bg1"/>
              </a:solidFill>
              <a:effectLst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89AD30-4058-015A-5724-9E6FB9D327A7}"/>
              </a:ext>
            </a:extLst>
          </p:cNvPr>
          <p:cNvSpPr/>
          <p:nvPr/>
        </p:nvSpPr>
        <p:spPr>
          <a:xfrm>
            <a:off x="4366509" y="1150335"/>
            <a:ext cx="1892935" cy="20264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bIns="108000" rtlCol="0" anchor="b" anchorCtr="0"/>
          <a:lstStyle/>
          <a:p>
            <a:r>
              <a:rPr lang="en-GB" sz="2200" b="1" u="none" strike="noStrike" baseline="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8,484</a:t>
            </a:r>
            <a:r>
              <a:rPr lang="en-GB" sz="1600" i="0" u="none" strike="noStrike" baseline="0" dirty="0">
                <a:solidFill>
                  <a:schemeClr val="accent3"/>
                </a:solidFill>
                <a:latin typeface="Calibri" panose="020F0502020204030204" pitchFamily="34" charset="0"/>
              </a:rPr>
              <a:t> </a:t>
            </a:r>
            <a:br>
              <a:rPr lang="en-GB" sz="160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GB" sz="160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higher specialty training doctors**</a:t>
            </a:r>
            <a:endParaRPr lang="en-GB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8560BA-0BA7-DC4E-E3D8-528368AEBD10}"/>
              </a:ext>
            </a:extLst>
          </p:cNvPr>
          <p:cNvSpPr txBox="1"/>
          <p:nvPr/>
        </p:nvSpPr>
        <p:spPr>
          <a:xfrm>
            <a:off x="1708681" y="3479324"/>
            <a:ext cx="4550763" cy="4789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80975" indent="-171450"/>
            <a:r>
              <a:rPr lang="en-GB" sz="900" dirty="0">
                <a:latin typeface="Calibri" panose="020F0502020204030204" pitchFamily="34" charset="0"/>
              </a:rPr>
              <a:t>*	</a:t>
            </a:r>
            <a:r>
              <a:rPr lang="en-US" sz="900" dirty="0"/>
              <a:t>physicians </a:t>
            </a:r>
            <a:r>
              <a:rPr lang="en-GB" sz="900" dirty="0"/>
              <a:t>on the GMC specialist register who hold a licence to practise. Da</a:t>
            </a:r>
            <a:r>
              <a:rPr lang="en-US" sz="900" dirty="0"/>
              <a:t>ta from the GMC where doctors may be counted more than once if they hold specialist registration in more than one specialty</a:t>
            </a:r>
            <a:endParaRPr lang="en-GB" sz="900" dirty="0">
              <a:latin typeface="Calibri" panose="020F0502020204030204" pitchFamily="34" charset="0"/>
            </a:endParaRPr>
          </a:p>
          <a:p>
            <a:pPr marL="180975" indent="-171450" algn="l"/>
            <a:r>
              <a:rPr lang="en-GB" sz="900" dirty="0">
                <a:latin typeface="Calibri" panose="020F0502020204030204" pitchFamily="34" charset="0"/>
              </a:rPr>
              <a:t>**	data provided by the Joint Royal Colleges of Physicians Training Board</a:t>
            </a:r>
          </a:p>
          <a:p>
            <a:pPr algn="l"/>
            <a:endParaRPr lang="en-GB" sz="8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863F7F6-613A-9375-B025-091922CE1EE0}"/>
              </a:ext>
            </a:extLst>
          </p:cNvPr>
          <p:cNvSpPr/>
          <p:nvPr/>
        </p:nvSpPr>
        <p:spPr>
          <a:xfrm>
            <a:off x="5281416" y="1302961"/>
            <a:ext cx="825335" cy="82533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with curly hair&#10;&#10;AI-generated content may be incorrect.">
            <a:extLst>
              <a:ext uri="{FF2B5EF4-FFF2-40B4-BE49-F238E27FC236}">
                <a16:creationId xmlns:a16="http://schemas.microsoft.com/office/drawing/2014/main" id="{9005D814-84F0-4D31-6B3E-BDD1A4498F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009" r="24026" b="17585"/>
          <a:stretch>
            <a:fillRect/>
          </a:stretch>
        </p:blipFill>
        <p:spPr>
          <a:xfrm>
            <a:off x="5312976" y="1301469"/>
            <a:ext cx="714710" cy="88542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B53B4F43-FA26-8401-F80E-93DCAD896D66}"/>
              </a:ext>
            </a:extLst>
          </p:cNvPr>
          <p:cNvSpPr/>
          <p:nvPr/>
        </p:nvSpPr>
        <p:spPr>
          <a:xfrm>
            <a:off x="2582192" y="1338222"/>
            <a:ext cx="825335" cy="82533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erson with dark hair and blue shirt&#10;&#10;AI-generated content may be incorrect.">
            <a:extLst>
              <a:ext uri="{FF2B5EF4-FFF2-40B4-BE49-F238E27FC236}">
                <a16:creationId xmlns:a16="http://schemas.microsoft.com/office/drawing/2014/main" id="{9F4B0B3A-3954-463B-8B86-DEC3F08D1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7569" y="1268594"/>
            <a:ext cx="937110" cy="10614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00ED366-106D-2E92-96AA-81544EDDC8F2}"/>
              </a:ext>
            </a:extLst>
          </p:cNvPr>
          <p:cNvSpPr/>
          <p:nvPr/>
        </p:nvSpPr>
        <p:spPr>
          <a:xfrm>
            <a:off x="1708681" y="3176779"/>
            <a:ext cx="4550763" cy="1206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2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218B19-EB17-877B-E374-AA048830B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20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8D5D7B-A62E-80FF-5DD8-CD7CE9FCC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701" y="842682"/>
            <a:ext cx="8062175" cy="1936378"/>
          </a:xfrm>
        </p:spPr>
        <p:txBody>
          <a:bodyPr anchor="t" anchorCtr="0"/>
          <a:lstStyle/>
          <a:p>
            <a:r>
              <a:rPr lang="en-US" sz="3500" b="1" dirty="0">
                <a:solidFill>
                  <a:schemeClr val="accent1"/>
                </a:solidFill>
              </a:rPr>
              <a:t>Do get in touch</a:t>
            </a:r>
            <a:br>
              <a:rPr lang="en-US" sz="3500" dirty="0">
                <a:solidFill>
                  <a:schemeClr val="accent5"/>
                </a:solidFill>
              </a:rPr>
            </a:br>
            <a:r>
              <a:rPr lang="en-US" b="0" dirty="0">
                <a:solidFill>
                  <a:schemeClr val="accent2"/>
                </a:solidFill>
              </a:rPr>
              <a:t>medicalworkforce.datainsights@rcp.ac.uk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C9F949-971C-3BDF-AD18-D87FDCF92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465" y="2571750"/>
            <a:ext cx="3212039" cy="234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9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43897-5B9B-9104-F4BF-C0CA2FB82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/>
              <a:t>Who responded to the survey?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67AB8A-8008-7F24-5F02-CFA565ACA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3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59089A-9582-5413-21EB-ED0BB53E8E26}"/>
              </a:ext>
            </a:extLst>
          </p:cNvPr>
          <p:cNvGrpSpPr/>
          <p:nvPr/>
        </p:nvGrpSpPr>
        <p:grpSpPr>
          <a:xfrm>
            <a:off x="641432" y="1990254"/>
            <a:ext cx="6392631" cy="1636995"/>
            <a:chOff x="2105039" y="1244194"/>
            <a:chExt cx="4698514" cy="243133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381F988-74E1-C662-2FC8-0F25F34D26C5}"/>
                </a:ext>
              </a:extLst>
            </p:cNvPr>
            <p:cNvSpPr/>
            <p:nvPr/>
          </p:nvSpPr>
          <p:spPr>
            <a:xfrm>
              <a:off x="2105039" y="1244194"/>
              <a:ext cx="1510327" cy="24313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bIns="108000" rtlCol="0" anchor="b" anchorCtr="0"/>
            <a:lstStyle/>
            <a:p>
              <a:pPr>
                <a:spcBef>
                  <a:spcPts val="0"/>
                </a:spcBef>
              </a:pPr>
              <a:r>
                <a:rPr lang="en-GB" sz="2200" b="1" u="none" strike="noStrike" baseline="0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2,038</a:t>
              </a:r>
              <a:r>
                <a:rPr lang="en-GB" sz="2200" b="1" u="none" strike="noStrike" baseline="0" dirty="0">
                  <a:solidFill>
                    <a:schemeClr val="accent3"/>
                  </a:solidFill>
                  <a:latin typeface="Georgia" panose="02040502050405020303" pitchFamily="18" charset="0"/>
                </a:rPr>
                <a:t> </a:t>
              </a:r>
              <a:br>
                <a:rPr lang="en-GB" sz="2200" b="1" i="0" u="none" strike="noStrike" baseline="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en-GB" sz="1600" i="0" u="none" strike="noStrike" baseline="0" dirty="0">
                  <a:solidFill>
                    <a:schemeClr val="bg1"/>
                  </a:solidFill>
                  <a:latin typeface="Calibri" panose="020F0502020204030204" pitchFamily="34" charset="0"/>
                </a:rPr>
                <a:t>physicians responded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ED05A3E-9D4F-2878-2CA1-6B1C23FD3758}"/>
                </a:ext>
              </a:extLst>
            </p:cNvPr>
            <p:cNvSpPr/>
            <p:nvPr/>
          </p:nvSpPr>
          <p:spPr>
            <a:xfrm>
              <a:off x="3699132" y="1244194"/>
              <a:ext cx="1510327" cy="24313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bIns="108000" rtlCol="0" anchor="b" anchorCtr="0"/>
            <a:lstStyle/>
            <a:p>
              <a:pPr>
                <a:spcBef>
                  <a:spcPts val="0"/>
                </a:spcBef>
              </a:pPr>
              <a:endParaRPr lang="en-GB" sz="22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>
                <a:spcBef>
                  <a:spcPts val="0"/>
                </a:spcBef>
              </a:pPr>
              <a:endParaRPr lang="en-GB" sz="22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>
                <a:spcBef>
                  <a:spcPts val="0"/>
                </a:spcBef>
              </a:pPr>
              <a:endParaRPr lang="en-GB" sz="22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>
                <a:spcBef>
                  <a:spcPts val="0"/>
                </a:spcBef>
              </a:pPr>
              <a:endParaRPr lang="en-GB" sz="22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>
                <a:spcBef>
                  <a:spcPts val="0"/>
                </a:spcBef>
              </a:pPr>
              <a:r>
                <a:rPr lang="en-GB" sz="2200" b="1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94.1%</a:t>
              </a:r>
              <a:br>
                <a:rPr lang="en-GB" sz="160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en-GB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of respondents</a:t>
              </a:r>
            </a:p>
            <a:p>
              <a:pPr>
                <a:spcBef>
                  <a:spcPts val="0"/>
                </a:spcBef>
              </a:pPr>
              <a:r>
                <a:rPr lang="en-GB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were NHS consultants</a:t>
              </a:r>
              <a:endParaRPr lang="en-GB" sz="160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F23ED03-8997-46C8-FBFE-2FA135E54204}"/>
                </a:ext>
              </a:extLst>
            </p:cNvPr>
            <p:cNvSpPr/>
            <p:nvPr/>
          </p:nvSpPr>
          <p:spPr>
            <a:xfrm>
              <a:off x="5293226" y="1244194"/>
              <a:ext cx="1510327" cy="24313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bIns="108000" rtlCol="0" anchor="b" anchorCtr="0"/>
            <a:lstStyle/>
            <a:p>
              <a:r>
                <a:rPr lang="en-GB" sz="2200" b="1" u="none" strike="noStrike" baseline="0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5.9%</a:t>
              </a:r>
              <a:r>
                <a:rPr lang="en-GB" sz="2200" b="1" dirty="0">
                  <a:solidFill>
                    <a:schemeClr val="accent3"/>
                  </a:solidFill>
                  <a:latin typeface="Georgia" panose="02040502050405020303" pitchFamily="18" charset="0"/>
                </a:rPr>
                <a:t> </a:t>
              </a:r>
              <a:br>
                <a:rPr lang="en-GB" sz="1600" dirty="0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en-GB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of respondents were SAS doctors*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3A3FE41-737A-EE4B-3F90-C08E89712FA1}"/>
              </a:ext>
            </a:extLst>
          </p:cNvPr>
          <p:cNvSpPr txBox="1"/>
          <p:nvPr/>
        </p:nvSpPr>
        <p:spPr>
          <a:xfrm>
            <a:off x="641432" y="3816240"/>
            <a:ext cx="4987174" cy="1822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900" dirty="0">
                <a:latin typeface="Calibri" panose="020F0502020204030204" pitchFamily="34" charset="0"/>
              </a:rPr>
              <a:t>*data on specialty, specialist and associate specialist (SAS) doctor responses will be published separately</a:t>
            </a:r>
            <a:endParaRPr lang="en-GB" sz="9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9952C8-5B5A-5AC8-1DFC-27345F91196F}"/>
              </a:ext>
            </a:extLst>
          </p:cNvPr>
          <p:cNvSpPr txBox="1"/>
          <p:nvPr/>
        </p:nvSpPr>
        <p:spPr>
          <a:xfrm>
            <a:off x="510945" y="877933"/>
            <a:ext cx="6250073" cy="92333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The survey was sent to respondents to the 2023 census, members of the three royal colleges of physicians, and publicised via 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30 specialist societies and social media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B869A7-59BD-6FB2-D503-524B5F3E724A}"/>
              </a:ext>
            </a:extLst>
          </p:cNvPr>
          <p:cNvSpPr/>
          <p:nvPr/>
        </p:nvSpPr>
        <p:spPr>
          <a:xfrm>
            <a:off x="641432" y="3627250"/>
            <a:ext cx="6392631" cy="938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71B74BD-F4D3-9598-624B-0CD8A7B9E57F}"/>
              </a:ext>
            </a:extLst>
          </p:cNvPr>
          <p:cNvSpPr/>
          <p:nvPr/>
        </p:nvSpPr>
        <p:spPr>
          <a:xfrm>
            <a:off x="1515310" y="2149808"/>
            <a:ext cx="825335" cy="82533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63CBF9-4F27-EAE0-41C5-ACBBA5544C27}"/>
              </a:ext>
            </a:extLst>
          </p:cNvPr>
          <p:cNvSpPr/>
          <p:nvPr/>
        </p:nvSpPr>
        <p:spPr>
          <a:xfrm>
            <a:off x="3979823" y="2116503"/>
            <a:ext cx="825335" cy="82533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D45-1900-66AF-DB0D-99EC69DF727B}"/>
              </a:ext>
            </a:extLst>
          </p:cNvPr>
          <p:cNvSpPr/>
          <p:nvPr/>
        </p:nvSpPr>
        <p:spPr>
          <a:xfrm>
            <a:off x="6006614" y="2115942"/>
            <a:ext cx="825335" cy="82533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hand with a finger pressing a blue button&#10;&#10;AI-generated content may be incorrect.">
            <a:extLst>
              <a:ext uri="{FF2B5EF4-FFF2-40B4-BE49-F238E27FC236}">
                <a16:creationId xmlns:a16="http://schemas.microsoft.com/office/drawing/2014/main" id="{C37008DE-EBAB-FB74-709B-FE09D3A12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227" y="2037567"/>
            <a:ext cx="1015500" cy="951024"/>
          </a:xfrm>
          <a:prstGeom prst="rect">
            <a:avLst/>
          </a:prstGeom>
        </p:spPr>
      </p:pic>
      <p:pic>
        <p:nvPicPr>
          <p:cNvPr id="22" name="Picture 21" descr="A person with glasses over her face&#10;&#10;AI-generated content may be incorrect.">
            <a:extLst>
              <a:ext uri="{FF2B5EF4-FFF2-40B4-BE49-F238E27FC236}">
                <a16:creationId xmlns:a16="http://schemas.microsoft.com/office/drawing/2014/main" id="{E9555AD1-EFD2-BC99-F15D-1622AE185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073" y="2100810"/>
            <a:ext cx="1088833" cy="923330"/>
          </a:xfrm>
          <a:prstGeom prst="rect">
            <a:avLst/>
          </a:prstGeom>
        </p:spPr>
      </p:pic>
      <p:pic>
        <p:nvPicPr>
          <p:cNvPr id="24" name="Picture 23" descr="A person with a stethoscope around their neck&#10;&#10;AI-generated content may be incorrect.">
            <a:extLst>
              <a:ext uri="{FF2B5EF4-FFF2-40B4-BE49-F238E27FC236}">
                <a16:creationId xmlns:a16="http://schemas.microsoft.com/office/drawing/2014/main" id="{936B79B2-BD64-024F-7BC3-9D60E1F1FB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1683" y="2075627"/>
            <a:ext cx="1053903" cy="94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7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the united kingdom&#10;&#10;AI-generated content may be incorrect.">
            <a:extLst>
              <a:ext uri="{FF2B5EF4-FFF2-40B4-BE49-F238E27FC236}">
                <a16:creationId xmlns:a16="http://schemas.microsoft.com/office/drawing/2014/main" id="{C6232F93-E35D-89DE-C9F9-4EF25BBD7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489" y="59721"/>
            <a:ext cx="4259653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EF0992-1672-15FF-645F-9777818B2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/>
              <a:t>Consultant respondents by country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0193D-074D-6051-3812-8C182192E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4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9E52507-33C1-BFA6-D927-AE6588A4D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46" y="767525"/>
            <a:ext cx="4061054" cy="329580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solidFill>
                  <a:schemeClr val="accent2"/>
                </a:solidFill>
              </a:rPr>
              <a:t>R</a:t>
            </a:r>
            <a:r>
              <a:rPr lang="en-GB" sz="1800" u="none" strike="noStrike" dirty="0">
                <a:solidFill>
                  <a:schemeClr val="accent2"/>
                </a:solidFill>
                <a:effectLst/>
              </a:rPr>
              <a:t>esponse rate for each nation</a:t>
            </a:r>
            <a:endParaRPr lang="en-GB" sz="1800" i="0" u="none" strike="noStrike" dirty="0">
              <a:solidFill>
                <a:schemeClr val="accent2"/>
              </a:solidFill>
              <a:effectLst/>
            </a:endParaRPr>
          </a:p>
          <a:p>
            <a:pPr marL="0" indent="0">
              <a:buNone/>
            </a:pPr>
            <a:endParaRPr lang="en-US" sz="2200" dirty="0">
              <a:solidFill>
                <a:schemeClr val="accent4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01AFDB-B87B-A89F-5543-B8AAA58ABA69}"/>
              </a:ext>
            </a:extLst>
          </p:cNvPr>
          <p:cNvCxnSpPr>
            <a:cxnSpLocks/>
          </p:cNvCxnSpPr>
          <p:nvPr/>
        </p:nvCxnSpPr>
        <p:spPr>
          <a:xfrm>
            <a:off x="6647392" y="2949907"/>
            <a:ext cx="1819275" cy="0"/>
          </a:xfrm>
          <a:prstGeom prst="line">
            <a:avLst/>
          </a:prstGeom>
          <a:ln w="190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30FFA8-F78B-AE4A-0D48-CC84C94EFFB3}"/>
              </a:ext>
            </a:extLst>
          </p:cNvPr>
          <p:cNvCxnSpPr>
            <a:cxnSpLocks/>
          </p:cNvCxnSpPr>
          <p:nvPr/>
        </p:nvCxnSpPr>
        <p:spPr>
          <a:xfrm flipH="1">
            <a:off x="3550661" y="3653932"/>
            <a:ext cx="2221489" cy="0"/>
          </a:xfrm>
          <a:prstGeom prst="line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2AFD801-1E99-B2BB-A2D6-34B3961246FB}"/>
              </a:ext>
            </a:extLst>
          </p:cNvPr>
          <p:cNvCxnSpPr>
            <a:cxnSpLocks/>
          </p:cNvCxnSpPr>
          <p:nvPr/>
        </p:nvCxnSpPr>
        <p:spPr>
          <a:xfrm>
            <a:off x="1143000" y="1679176"/>
            <a:ext cx="4889321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A0C7A9-49C0-C055-F2B5-90EC1AB14BBB}"/>
              </a:ext>
            </a:extLst>
          </p:cNvPr>
          <p:cNvCxnSpPr>
            <a:cxnSpLocks/>
          </p:cNvCxnSpPr>
          <p:nvPr/>
        </p:nvCxnSpPr>
        <p:spPr>
          <a:xfrm flipH="1">
            <a:off x="2114635" y="2464736"/>
            <a:ext cx="2668307" cy="0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17E0223-95E4-F698-74BF-9E7E06F6CD3E}"/>
              </a:ext>
            </a:extLst>
          </p:cNvPr>
          <p:cNvSpPr txBox="1"/>
          <p:nvPr/>
        </p:nvSpPr>
        <p:spPr>
          <a:xfrm>
            <a:off x="7158038" y="2235994"/>
            <a:ext cx="1371600" cy="5715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1BEB26-03A0-7F12-6E96-AF492F1FD606}"/>
              </a:ext>
            </a:extLst>
          </p:cNvPr>
          <p:cNvSpPr txBox="1"/>
          <p:nvPr/>
        </p:nvSpPr>
        <p:spPr>
          <a:xfrm>
            <a:off x="7272338" y="2702718"/>
            <a:ext cx="1143000" cy="4143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England</a:t>
            </a:r>
          </a:p>
          <a:p>
            <a:pPr algn="r"/>
            <a:r>
              <a:rPr lang="en-US" sz="1600" dirty="0">
                <a:solidFill>
                  <a:schemeClr val="accent1"/>
                </a:solidFill>
              </a:rPr>
              <a:t>1,483  </a:t>
            </a:r>
            <a:r>
              <a:rPr lang="en-US" sz="1600" b="1" dirty="0">
                <a:solidFill>
                  <a:schemeClr val="accent1"/>
                </a:solidFill>
              </a:rPr>
              <a:t>82%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FC06EF-E1BE-BA30-A8FA-50AAA4EB31D7}"/>
              </a:ext>
            </a:extLst>
          </p:cNvPr>
          <p:cNvSpPr txBox="1"/>
          <p:nvPr/>
        </p:nvSpPr>
        <p:spPr>
          <a:xfrm>
            <a:off x="3639942" y="3402742"/>
            <a:ext cx="1143000" cy="4143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6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Wales</a:t>
            </a:r>
          </a:p>
          <a:p>
            <a:pPr algn="l"/>
            <a:r>
              <a:rPr lang="en-US" sz="1600" dirty="0">
                <a:solidFill>
                  <a:schemeClr val="accent4"/>
                </a:solidFill>
              </a:rPr>
              <a:t>82  </a:t>
            </a:r>
            <a:r>
              <a:rPr lang="en-US" sz="1600" b="1" dirty="0">
                <a:solidFill>
                  <a:schemeClr val="accent4"/>
                </a:solidFill>
              </a:rPr>
              <a:t>5%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F6443D-97A8-6468-9756-F93A69EB419E}"/>
              </a:ext>
            </a:extLst>
          </p:cNvPr>
          <p:cNvSpPr txBox="1"/>
          <p:nvPr/>
        </p:nvSpPr>
        <p:spPr>
          <a:xfrm>
            <a:off x="2176530" y="2217133"/>
            <a:ext cx="2279140" cy="4143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Northern Ireland</a:t>
            </a:r>
          </a:p>
          <a:p>
            <a:pPr algn="l"/>
            <a:r>
              <a:rPr lang="en-US" sz="1600" dirty="0">
                <a:solidFill>
                  <a:schemeClr val="accent3"/>
                </a:solidFill>
              </a:rPr>
              <a:t>40  </a:t>
            </a:r>
            <a:r>
              <a:rPr lang="en-US" sz="1600" b="1" dirty="0">
                <a:solidFill>
                  <a:schemeClr val="accent3"/>
                </a:solidFill>
              </a:rPr>
              <a:t>2%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E730E2-91BC-3FA0-DCCA-A79B1C045DAB}"/>
              </a:ext>
            </a:extLst>
          </p:cNvPr>
          <p:cNvSpPr txBox="1"/>
          <p:nvPr/>
        </p:nvSpPr>
        <p:spPr>
          <a:xfrm>
            <a:off x="1271521" y="1427893"/>
            <a:ext cx="2279140" cy="4143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Scotland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</a:rPr>
              <a:t>197  </a:t>
            </a:r>
            <a:r>
              <a:rPr lang="en-US" sz="1600" b="1" dirty="0">
                <a:solidFill>
                  <a:schemeClr val="accent2"/>
                </a:solidFill>
              </a:rPr>
              <a:t>11%</a:t>
            </a:r>
          </a:p>
        </p:txBody>
      </p:sp>
    </p:spTree>
    <p:extLst>
      <p:ext uri="{BB962C8B-B14F-4D97-AF65-F5344CB8AC3E}">
        <p14:creationId xmlns:p14="http://schemas.microsoft.com/office/powerpoint/2010/main" val="184755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EDC4E1-CC70-277E-A2D6-667B58587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382596"/>
            <a:ext cx="7460580" cy="360000"/>
          </a:xfrm>
        </p:spPr>
        <p:txBody>
          <a:bodyPr/>
          <a:lstStyle/>
          <a:p>
            <a:r>
              <a:rPr lang="en-US" sz="3000" dirty="0"/>
              <a:t>Who employs consultants?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278446-C50E-DC94-F468-416A5CC5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8D1F1F-970F-91F7-78B9-1F57DDEE2A54}"/>
              </a:ext>
            </a:extLst>
          </p:cNvPr>
          <p:cNvSpPr txBox="1"/>
          <p:nvPr/>
        </p:nvSpPr>
        <p:spPr>
          <a:xfrm>
            <a:off x="503238" y="4162970"/>
            <a:ext cx="2406410" cy="1482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dirty="0">
                <a:solidFill>
                  <a:schemeClr val="tx2"/>
                </a:solidFill>
              </a:rPr>
              <a:t>Based on 1,802 consultant respondents</a:t>
            </a:r>
          </a:p>
        </p:txBody>
      </p:sp>
      <p:pic>
        <p:nvPicPr>
          <p:cNvPr id="6" name="Picture 5" descr="A couple of women shaking hands&#10;&#10;AI-generated content may be incorrect.">
            <a:extLst>
              <a:ext uri="{FF2B5EF4-FFF2-40B4-BE49-F238E27FC236}">
                <a16:creationId xmlns:a16="http://schemas.microsoft.com/office/drawing/2014/main" id="{9D3CEDE4-7E2A-CFC6-BB18-AACA037D8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400" y="431800"/>
            <a:ext cx="60452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6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0BF29042-DFAF-A2E0-592F-63BDFB10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46" y="395119"/>
            <a:ext cx="5639823" cy="776456"/>
          </a:xfrm>
        </p:spPr>
        <p:txBody>
          <a:bodyPr/>
          <a:lstStyle/>
          <a:p>
            <a:r>
              <a:rPr lang="en-GB" sz="3000" dirty="0">
                <a:effectLst/>
              </a:rPr>
              <a:t>Full-time vs less-than-full-time </a:t>
            </a:r>
            <a:r>
              <a:rPr lang="en-GB" sz="3000" i="1" dirty="0">
                <a:effectLst/>
              </a:rPr>
              <a:t>and</a:t>
            </a:r>
            <a:r>
              <a:rPr lang="en-GB" sz="3000" dirty="0">
                <a:effectLst/>
              </a:rPr>
              <a:t> flexible working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ABB3FF-C0CA-AA77-1AA8-B76F42995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88B59D-EBE5-3EEF-33F9-D7FC3A3258A1}"/>
              </a:ext>
            </a:extLst>
          </p:cNvPr>
          <p:cNvSpPr txBox="1"/>
          <p:nvPr/>
        </p:nvSpPr>
        <p:spPr>
          <a:xfrm>
            <a:off x="5636321" y="884350"/>
            <a:ext cx="3724120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sz="1500" b="1" dirty="0">
              <a:solidFill>
                <a:schemeClr val="accent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C3121C-6E18-9C38-D5D4-A2748886DB6A}"/>
              </a:ext>
            </a:extLst>
          </p:cNvPr>
          <p:cNvSpPr txBox="1"/>
          <p:nvPr/>
        </p:nvSpPr>
        <p:spPr>
          <a:xfrm>
            <a:off x="5691981" y="2535987"/>
            <a:ext cx="3724120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sz="1500" b="1" dirty="0">
              <a:solidFill>
                <a:schemeClr val="accent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824FA0-D5DF-3FD3-519C-36F12D3B5333}"/>
              </a:ext>
            </a:extLst>
          </p:cNvPr>
          <p:cNvSpPr txBox="1"/>
          <p:nvPr/>
        </p:nvSpPr>
        <p:spPr>
          <a:xfrm>
            <a:off x="510946" y="4095863"/>
            <a:ext cx="2446638" cy="3258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dirty="0">
                <a:solidFill>
                  <a:schemeClr val="tx2"/>
                </a:solidFill>
              </a:rPr>
              <a:t>Based on 8,484 higher specialty training </a:t>
            </a:r>
            <a:br>
              <a:rPr lang="en-US" sz="900" dirty="0">
                <a:solidFill>
                  <a:schemeClr val="tx2"/>
                </a:solidFill>
              </a:rPr>
            </a:br>
            <a:r>
              <a:rPr lang="en-US" sz="900" dirty="0">
                <a:solidFill>
                  <a:schemeClr val="tx2"/>
                </a:solidFill>
              </a:rPr>
              <a:t>doctors from the JRCPTB database</a:t>
            </a:r>
          </a:p>
        </p:txBody>
      </p:sp>
      <p:pic>
        <p:nvPicPr>
          <p:cNvPr id="5" name="Picture 4" descr="A screenshot of a graph showing a clock and a few hours&#10;&#10;AI-generated content may be incorrect.">
            <a:extLst>
              <a:ext uri="{FF2B5EF4-FFF2-40B4-BE49-F238E27FC236}">
                <a16:creationId xmlns:a16="http://schemas.microsoft.com/office/drawing/2014/main" id="{7A0D16F6-1F56-9B69-CE4A-31198302D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396" y="1047637"/>
            <a:ext cx="5936960" cy="397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EE91BD-238E-5CA0-0722-FF30989B8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212" y="551461"/>
            <a:ext cx="7460580" cy="563236"/>
          </a:xfrm>
        </p:spPr>
        <p:txBody>
          <a:bodyPr/>
          <a:lstStyle/>
          <a:p>
            <a:r>
              <a:rPr lang="en-US" sz="3000" dirty="0"/>
              <a:t>Consultants’ views on the </a:t>
            </a:r>
            <a:r>
              <a:rPr lang="en-US" dirty="0"/>
              <a:t>i</a:t>
            </a:r>
            <a:r>
              <a:rPr lang="en-US" sz="3000" dirty="0"/>
              <a:t>mpact of </a:t>
            </a:r>
            <a:br>
              <a:rPr lang="en-US" sz="3000" dirty="0"/>
            </a:br>
            <a:r>
              <a:rPr lang="en-US" sz="3000" dirty="0" err="1"/>
              <a:t>rota</a:t>
            </a:r>
            <a:r>
              <a:rPr lang="en-US" sz="3000" dirty="0"/>
              <a:t> gaps at consultant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6411AA-C66B-379C-74DC-E9D491811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FC65A4-70BB-7B72-5852-846703E0787F}"/>
              </a:ext>
            </a:extLst>
          </p:cNvPr>
          <p:cNvSpPr txBox="1"/>
          <p:nvPr/>
        </p:nvSpPr>
        <p:spPr>
          <a:xfrm>
            <a:off x="566212" y="4275909"/>
            <a:ext cx="4300151" cy="1044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dirty="0">
                <a:solidFill>
                  <a:schemeClr val="tx2"/>
                </a:solidFill>
              </a:rPr>
              <a:t>Based on 926 consultant respondents</a:t>
            </a:r>
          </a:p>
        </p:txBody>
      </p:sp>
      <p:pic>
        <p:nvPicPr>
          <p:cNvPr id="7" name="Picture 6" descr="A close-up of a graph&#10;&#10;AI-generated content may be incorrect.">
            <a:extLst>
              <a:ext uri="{FF2B5EF4-FFF2-40B4-BE49-F238E27FC236}">
                <a16:creationId xmlns:a16="http://schemas.microsoft.com/office/drawing/2014/main" id="{B3BB8F61-A0A1-D612-1298-E72A886059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224"/>
          <a:stretch>
            <a:fillRect/>
          </a:stretch>
        </p:blipFill>
        <p:spPr>
          <a:xfrm>
            <a:off x="1031126" y="1261398"/>
            <a:ext cx="7772400" cy="311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6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6411AA-C66B-379C-74DC-E9D491811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FC65A4-70BB-7B72-5852-846703E0787F}"/>
              </a:ext>
            </a:extLst>
          </p:cNvPr>
          <p:cNvSpPr txBox="1"/>
          <p:nvPr/>
        </p:nvSpPr>
        <p:spPr>
          <a:xfrm>
            <a:off x="474472" y="4241073"/>
            <a:ext cx="4300151" cy="1648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dirty="0">
                <a:solidFill>
                  <a:schemeClr val="tx2"/>
                </a:solidFill>
              </a:rPr>
              <a:t> Based on 3,024 consultant respondents</a:t>
            </a:r>
          </a:p>
        </p:txBody>
      </p:sp>
      <p:pic>
        <p:nvPicPr>
          <p:cNvPr id="6" name="Picture 5" descr="A close-up of a graph&#10;&#10;AI-generated content may be incorrect.">
            <a:extLst>
              <a:ext uri="{FF2B5EF4-FFF2-40B4-BE49-F238E27FC236}">
                <a16:creationId xmlns:a16="http://schemas.microsoft.com/office/drawing/2014/main" id="{4395A390-7CA4-59D7-E6AB-C61117C21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97" y="1272847"/>
            <a:ext cx="7915652" cy="3173982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364F1366-7158-156C-BF23-685579F0B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212" y="551460"/>
            <a:ext cx="7460580" cy="580653"/>
          </a:xfrm>
        </p:spPr>
        <p:txBody>
          <a:bodyPr/>
          <a:lstStyle/>
          <a:p>
            <a:r>
              <a:rPr lang="en-US" sz="3000" dirty="0"/>
              <a:t>Consultants’ views on the </a:t>
            </a:r>
            <a:r>
              <a:rPr lang="en-US" dirty="0"/>
              <a:t>i</a:t>
            </a:r>
            <a:r>
              <a:rPr lang="en-US" sz="3000" dirty="0"/>
              <a:t>mpact of </a:t>
            </a:r>
            <a:br>
              <a:rPr lang="en-US" sz="3000" dirty="0"/>
            </a:br>
            <a:r>
              <a:rPr lang="en-US" sz="3000" dirty="0" err="1"/>
              <a:t>rota</a:t>
            </a:r>
            <a:r>
              <a:rPr lang="en-US" sz="3000" dirty="0"/>
              <a:t> gaps at resident doctor level</a:t>
            </a:r>
          </a:p>
        </p:txBody>
      </p:sp>
    </p:spTree>
    <p:extLst>
      <p:ext uri="{BB962C8B-B14F-4D97-AF65-F5344CB8AC3E}">
        <p14:creationId xmlns:p14="http://schemas.microsoft.com/office/powerpoint/2010/main" val="249446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6ADCBB3-DE10-13C0-963F-571EE162A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Caring for hospital inpatients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EE009-83D2-1F7A-D0A3-FE6A445FA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9FEA-D5C0-544A-8BD4-AB9482DF9C5C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 descr="A close-up of a graph&#10;&#10;AI-generated content may be incorrect.">
            <a:extLst>
              <a:ext uri="{FF2B5EF4-FFF2-40B4-BE49-F238E27FC236}">
                <a16:creationId xmlns:a16="http://schemas.microsoft.com/office/drawing/2014/main" id="{C28639B7-B731-06ED-E4B8-C4B552980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78" y="826567"/>
            <a:ext cx="7772400" cy="31089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C941A1-A59F-3BEF-3B28-C196C700852A}"/>
              </a:ext>
            </a:extLst>
          </p:cNvPr>
          <p:cNvSpPr txBox="1"/>
          <p:nvPr/>
        </p:nvSpPr>
        <p:spPr>
          <a:xfrm>
            <a:off x="1409519" y="4104259"/>
            <a:ext cx="1867937" cy="2471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dirty="0">
                <a:solidFill>
                  <a:schemeClr val="tx2"/>
                </a:solidFill>
              </a:rPr>
              <a:t> Based on 1,453 consultant respondents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A5B5DB-1A58-406F-CF88-F2751040989E}"/>
              </a:ext>
            </a:extLst>
          </p:cNvPr>
          <p:cNvSpPr txBox="1"/>
          <p:nvPr/>
        </p:nvSpPr>
        <p:spPr>
          <a:xfrm>
            <a:off x="4932577" y="4099133"/>
            <a:ext cx="1867937" cy="2471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dirty="0">
                <a:solidFill>
                  <a:schemeClr val="tx2"/>
                </a:solidFill>
              </a:rPr>
              <a:t> Based on 1,037 consultant respondents</a:t>
            </a:r>
          </a:p>
        </p:txBody>
      </p:sp>
    </p:spTree>
    <p:extLst>
      <p:ext uri="{BB962C8B-B14F-4D97-AF65-F5344CB8AC3E}">
        <p14:creationId xmlns:p14="http://schemas.microsoft.com/office/powerpoint/2010/main" val="135521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ensus 2025 2">
      <a:dk1>
        <a:srgbClr val="000000"/>
      </a:dk1>
      <a:lt1>
        <a:srgbClr val="FFFFFF"/>
      </a:lt1>
      <a:dk2>
        <a:srgbClr val="424C4C"/>
      </a:dk2>
      <a:lt2>
        <a:srgbClr val="E7E6E6"/>
      </a:lt2>
      <a:accent1>
        <a:srgbClr val="1A83BA"/>
      </a:accent1>
      <a:accent2>
        <a:srgbClr val="293245"/>
      </a:accent2>
      <a:accent3>
        <a:srgbClr val="EF90AB"/>
      </a:accent3>
      <a:accent4>
        <a:srgbClr val="E365FE"/>
      </a:accent4>
      <a:accent5>
        <a:srgbClr val="F4B5C6"/>
      </a:accent5>
      <a:accent6>
        <a:srgbClr val="C1C5C1"/>
      </a:accent6>
      <a:hlink>
        <a:srgbClr val="424C4C"/>
      </a:hlink>
      <a:folHlink>
        <a:srgbClr val="424C4C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600" dirty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45D890B68E054191A21B04732616C0" ma:contentTypeVersion="19" ma:contentTypeDescription="Create a new document." ma:contentTypeScope="" ma:versionID="a3b5f612b2d95601e81f4d9b5516a9ab">
  <xsd:schema xmlns:xsd="http://www.w3.org/2001/XMLSchema" xmlns:xs="http://www.w3.org/2001/XMLSchema" xmlns:p="http://schemas.microsoft.com/office/2006/metadata/properties" xmlns:ns2="d4e4ccaa-c9ad-40f8-a8ae-91f7335040c6" xmlns:ns3="7f3b633c-3a87-4335-90e8-be235f98d594" targetNamespace="http://schemas.microsoft.com/office/2006/metadata/properties" ma:root="true" ma:fieldsID="cfbe34fa85b4a23a5a4ad374b9b5b44e" ns2:_="" ns3:_="">
    <xsd:import namespace="d4e4ccaa-c9ad-40f8-a8ae-91f7335040c6"/>
    <xsd:import namespace="7f3b633c-3a87-4335-90e8-be235f98d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e4ccaa-c9ad-40f8-a8ae-91f7335040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172af68-8bf1-42eb-b08f-23998ba04e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3b633c-3a87-4335-90e8-be235f98d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fea5878-88d6-4a2f-8e71-621d9a9e748b}" ma:internalName="TaxCatchAll" ma:showField="CatchAllData" ma:web="7f3b633c-3a87-4335-90e8-be235f98d5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4e4ccaa-c9ad-40f8-a8ae-91f7335040c6">
      <Terms xmlns="http://schemas.microsoft.com/office/infopath/2007/PartnerControls"/>
    </lcf76f155ced4ddcb4097134ff3c332f>
    <TaxCatchAll xmlns="7f3b633c-3a87-4335-90e8-be235f98d59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C7731B-5DC9-4AAF-B02E-F9A33BA26B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e4ccaa-c9ad-40f8-a8ae-91f7335040c6"/>
    <ds:schemaRef ds:uri="7f3b633c-3a87-4335-90e8-be235f98d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15C33D-82ED-4CE3-A698-44F193D8A231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7f3b633c-3a87-4335-90e8-be235f98d594"/>
    <ds:schemaRef ds:uri="http://schemas.microsoft.com/office/2006/documentManagement/types"/>
    <ds:schemaRef ds:uri="http://schemas.openxmlformats.org/package/2006/metadata/core-properties"/>
    <ds:schemaRef ds:uri="d4e4ccaa-c9ad-40f8-a8ae-91f7335040c6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D409AA8-C631-4945-B6F5-0EF87395032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11626</TotalTime>
  <Words>605</Words>
  <Application>Microsoft Office PowerPoint</Application>
  <PresentationFormat>On-screen Show (16:9)</PresentationFormat>
  <Paragraphs>125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Georgia</vt:lpstr>
      <vt:lpstr>System Font Regular</vt:lpstr>
      <vt:lpstr>Office Theme</vt:lpstr>
      <vt:lpstr>Focus on physicians: the UK 2025 workforce survey of consultant physicians</vt:lpstr>
      <vt:lpstr>The number of physicians in the UK</vt:lpstr>
      <vt:lpstr>Who responded to the survey?</vt:lpstr>
      <vt:lpstr>Consultant respondents by country</vt:lpstr>
      <vt:lpstr>Who employs consultants?</vt:lpstr>
      <vt:lpstr>Full-time vs less-than-full-time and flexible working</vt:lpstr>
      <vt:lpstr>Consultants’ views on the impact of  rota gaps at consultant level</vt:lpstr>
      <vt:lpstr>Consultants’ views on the impact of  rota gaps at resident doctor level</vt:lpstr>
      <vt:lpstr>Caring for hospital inpatients</vt:lpstr>
      <vt:lpstr>How confident do you feel in managing most general medical problems in inpatients?</vt:lpstr>
      <vt:lpstr>Hospital at home and virtual wards</vt:lpstr>
      <vt:lpstr>Same day emergency care </vt:lpstr>
      <vt:lpstr>Job plans</vt:lpstr>
      <vt:lpstr>Job plans (continued)</vt:lpstr>
      <vt:lpstr>Median contracted and programmed  activities (PAs) of consultants</vt:lpstr>
      <vt:lpstr>Consultant morale</vt:lpstr>
      <vt:lpstr>Educational and clinical supervision</vt:lpstr>
      <vt:lpstr>Educational and clinical supervision (continued)</vt:lpstr>
      <vt:lpstr>Consultant retirement</vt:lpstr>
      <vt:lpstr>Do get in touch medicalworkforce.datainsights@rcp.ac.uk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Todd</dc:creator>
  <cp:lastModifiedBy>Karen Porter</cp:lastModifiedBy>
  <cp:revision>198</cp:revision>
  <cp:lastPrinted>2023-05-17T15:13:06Z</cp:lastPrinted>
  <dcterms:created xsi:type="dcterms:W3CDTF">2022-07-14T09:57:55Z</dcterms:created>
  <dcterms:modified xsi:type="dcterms:W3CDTF">2025-11-05T12:29:25Z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0x0101004645D890B68E054191A21B04732616C0</vt:lpwstr>
  </property>
  <property fmtid="{D5CDD505-2E9C-101B-9397-08002B2CF9AE}" pid="3" name="MediaServiceImageTags">
    <vt:lpwstr/>
  </property>
</Properties>
</file>